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22" r:id="rId2"/>
    <p:sldId id="1325" r:id="rId3"/>
    <p:sldId id="293" r:id="rId4"/>
    <p:sldId id="1338" r:id="rId5"/>
    <p:sldId id="1334" r:id="rId6"/>
    <p:sldId id="1343" r:id="rId7"/>
    <p:sldId id="1349" r:id="rId8"/>
    <p:sldId id="1328" r:id="rId9"/>
    <p:sldId id="257" r:id="rId10"/>
    <p:sldId id="300" r:id="rId11"/>
    <p:sldId id="269" r:id="rId12"/>
    <p:sldId id="268" r:id="rId13"/>
    <p:sldId id="270" r:id="rId14"/>
    <p:sldId id="301" r:id="rId15"/>
    <p:sldId id="271" r:id="rId16"/>
    <p:sldId id="282" r:id="rId17"/>
    <p:sldId id="283" r:id="rId18"/>
    <p:sldId id="284" r:id="rId19"/>
    <p:sldId id="288" r:id="rId20"/>
    <p:sldId id="287" r:id="rId21"/>
    <p:sldId id="285" r:id="rId22"/>
    <p:sldId id="290" r:id="rId23"/>
    <p:sldId id="307" r:id="rId24"/>
    <p:sldId id="303" r:id="rId25"/>
    <p:sldId id="1345" r:id="rId26"/>
    <p:sldId id="330" r:id="rId27"/>
    <p:sldId id="365" r:id="rId28"/>
    <p:sldId id="1346" r:id="rId29"/>
    <p:sldId id="1347" r:id="rId30"/>
    <p:sldId id="1348" r:id="rId31"/>
    <p:sldId id="1330" r:id="rId32"/>
    <p:sldId id="1342" r:id="rId33"/>
    <p:sldId id="1340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97C"/>
    <a:srgbClr val="1F4E79"/>
    <a:srgbClr val="002060"/>
    <a:srgbClr val="3B6658"/>
    <a:srgbClr val="06298C"/>
    <a:srgbClr val="8C0618"/>
    <a:srgbClr val="068C68"/>
    <a:srgbClr val="8C4006"/>
    <a:srgbClr val="DC6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89189" autoAdjust="0"/>
  </p:normalViewPr>
  <p:slideViewPr>
    <p:cSldViewPr snapToGrid="0">
      <p:cViewPr varScale="1">
        <p:scale>
          <a:sx n="104" d="100"/>
          <a:sy n="104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3jfs2016a.internal.3j-consulting.com\Projects\21743-DLCD%20HB%202003\21743.10-Canby%20HNA\GIS\Land\BuildableLan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3jfs2016a.internal.3j-consulting.com\Projects\21743-DLCD%20HB%202003\21743.10-Canby%20HNA\GIS\Land\BuildableLan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3jfs2016a.internal.3j-consulting.com\Projects\21743-DLCD%20HB%202003\21743.10-Canby%20HNA\GIS\Land\BuildableLand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3jfs2016a.internal.3j-consulting.com\Projects\21743-DLCD%20HB%202003\21743.10-Canby%20HNA\GIS\Land\BuildableLan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Acreage!$D$17</c:f>
              <c:strCache>
                <c:ptCount val="1"/>
                <c:pt idx="0">
                  <c:v>Land Base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Acreage!$A$18:$A$21</c:f>
              <c:strCache>
                <c:ptCount val="4"/>
                <c:pt idx="0">
                  <c:v>Developed</c:v>
                </c:pt>
                <c:pt idx="1">
                  <c:v>In Pipeline</c:v>
                </c:pt>
                <c:pt idx="2">
                  <c:v>Other</c:v>
                </c:pt>
                <c:pt idx="3">
                  <c:v>Vacant</c:v>
                </c:pt>
              </c:strCache>
            </c:strRef>
          </c:cat>
          <c:val>
            <c:numRef>
              <c:f>Acreage!$D$18:$D$21</c:f>
              <c:numCache>
                <c:formatCode>_(* #,##0_);_(* \(#,##0\);_(* "-"??_);_(@_)</c:formatCode>
                <c:ptCount val="4"/>
                <c:pt idx="0">
                  <c:v>1943.3919174520943</c:v>
                </c:pt>
                <c:pt idx="1">
                  <c:v>230.5</c:v>
                </c:pt>
                <c:pt idx="2">
                  <c:v>696.45962750296951</c:v>
                </c:pt>
                <c:pt idx="3">
                  <c:v>137.76468682020473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C1-4452-87A4-9DCD40DD3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828680"/>
        <c:axId val="430835736"/>
      </c:barChart>
      <c:catAx>
        <c:axId val="43082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35736"/>
        <c:crosses val="autoZero"/>
        <c:auto val="1"/>
        <c:lblAlgn val="ctr"/>
        <c:lblOffset val="100"/>
        <c:noMultiLvlLbl val="0"/>
      </c:catAx>
      <c:valAx>
        <c:axId val="430835736"/>
        <c:scaling>
          <c:orientation val="minMax"/>
          <c:max val="2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2868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Residential 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Acreage!$D$17</c:f>
              <c:strCache>
                <c:ptCount val="1"/>
                <c:pt idx="0">
                  <c:v>Land Base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Acreage!$A$26:$A$29</c:f>
              <c:strCache>
                <c:ptCount val="4"/>
                <c:pt idx="0">
                  <c:v>Vacant</c:v>
                </c:pt>
                <c:pt idx="1">
                  <c:v>PV Single Family</c:v>
                </c:pt>
                <c:pt idx="2">
                  <c:v>PV Miscellanous</c:v>
                </c:pt>
                <c:pt idx="3">
                  <c:v>Redev Potential*</c:v>
                </c:pt>
              </c:strCache>
            </c:strRef>
          </c:cat>
          <c:val>
            <c:numRef>
              <c:f>Acreage!$D$26:$D$29</c:f>
              <c:numCache>
                <c:formatCode>_(* #,##0_);_(* \(#,##0\);_(* "-"??_);_(@_)</c:formatCode>
                <c:ptCount val="4"/>
                <c:pt idx="0">
                  <c:v>58.783963392780414</c:v>
                </c:pt>
                <c:pt idx="1">
                  <c:v>360.79274208892093</c:v>
                </c:pt>
                <c:pt idx="2">
                  <c:v>21.816049272407362</c:v>
                </c:pt>
                <c:pt idx="3">
                  <c:v>6.6594309642485543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91-4575-ABB8-1E6859A60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0834952"/>
        <c:axId val="430835344"/>
      </c:barChart>
      <c:catAx>
        <c:axId val="43083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35344"/>
        <c:crosses val="autoZero"/>
        <c:auto val="1"/>
        <c:lblAlgn val="ctr"/>
        <c:lblOffset val="100"/>
        <c:noMultiLvlLbl val="0"/>
      </c:catAx>
      <c:valAx>
        <c:axId val="430835344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8349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95A4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1E-4E78-8FB7-1F9FA3402052}"/>
              </c:ext>
            </c:extLst>
          </c:dPt>
          <c:dPt>
            <c:idx val="1"/>
            <c:bubble3D val="0"/>
            <c:spPr>
              <a:solidFill>
                <a:srgbClr val="CDCD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1E-4E78-8FB7-1F9FA3402052}"/>
              </c:ext>
            </c:extLst>
          </c:dPt>
          <c:dPt>
            <c:idx val="2"/>
            <c:bubble3D val="0"/>
            <c:spPr>
              <a:solidFill>
                <a:srgbClr val="CDAA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1E-4E78-8FB7-1F9FA3402052}"/>
              </c:ext>
            </c:extLst>
          </c:dPt>
          <c:dPt>
            <c:idx val="3"/>
            <c:bubble3D val="0"/>
            <c:spPr>
              <a:solidFill>
                <a:srgbClr val="FF66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1E-4E78-8FB7-1F9FA3402052}"/>
              </c:ext>
            </c:extLst>
          </c:dPt>
          <c:dPt>
            <c:idx val="4"/>
            <c:bubble3D val="0"/>
            <c:spPr>
              <a:solidFill>
                <a:srgbClr val="4A47A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01E-4E78-8FB7-1F9FA3402052}"/>
              </c:ext>
            </c:extLst>
          </c:dPt>
          <c:dPt>
            <c:idx val="5"/>
            <c:bubble3D val="0"/>
            <c:spPr>
              <a:solidFill>
                <a:srgbClr val="004DA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01E-4E78-8FB7-1F9FA3402052}"/>
              </c:ext>
            </c:extLst>
          </c:dPt>
          <c:dPt>
            <c:idx val="6"/>
            <c:bubble3D val="0"/>
            <c:spPr>
              <a:solidFill>
                <a:srgbClr val="AA66C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01E-4E78-8FB7-1F9FA3402052}"/>
              </c:ext>
            </c:extLst>
          </c:dPt>
          <c:dLbls>
            <c:dLbl>
              <c:idx val="2"/>
              <c:layout>
                <c:manualLayout>
                  <c:x val="3.1252360950193063E-2"/>
                  <c:y val="-3.7236311006769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01E-4E78-8FB7-1F9FA340205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Acreage!$A$47:$A$53</c:f>
              <c:strCache>
                <c:ptCount val="7"/>
                <c:pt idx="0">
                  <c:v>Residential Vacant</c:v>
                </c:pt>
                <c:pt idx="1">
                  <c:v>PV SF</c:v>
                </c:pt>
                <c:pt idx="2">
                  <c:v>PV Misc</c:v>
                </c:pt>
                <c:pt idx="3">
                  <c:v>Redev</c:v>
                </c:pt>
                <c:pt idx="4">
                  <c:v>Emp Vacant</c:v>
                </c:pt>
                <c:pt idx="5">
                  <c:v>PV 50/50</c:v>
                </c:pt>
                <c:pt idx="6">
                  <c:v>PV Ortho</c:v>
                </c:pt>
              </c:strCache>
            </c:strRef>
          </c:cat>
          <c:val>
            <c:numRef>
              <c:f>Acreage!$B$47:$B$53</c:f>
              <c:numCache>
                <c:formatCode>_(* #,##0_);_(* \(#,##0\);_(* "-"??_);_(@_)</c:formatCode>
                <c:ptCount val="7"/>
                <c:pt idx="0">
                  <c:v>57.372957506506552</c:v>
                </c:pt>
                <c:pt idx="1">
                  <c:v>300.54051868061782</c:v>
                </c:pt>
                <c:pt idx="2">
                  <c:v>9.7792285302203368</c:v>
                </c:pt>
                <c:pt idx="3">
                  <c:v>70.060861212696906</c:v>
                </c:pt>
                <c:pt idx="4">
                  <c:v>74.123393556268155</c:v>
                </c:pt>
                <c:pt idx="5">
                  <c:v>20.8167211480432</c:v>
                </c:pt>
                <c:pt idx="6">
                  <c:v>16.808858585595516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01E-4E78-8FB7-1F9FA3402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Tables!$D$49</c:f>
              <c:strCache>
                <c:ptCount val="1"/>
                <c:pt idx="0">
                  <c:v>Buildable Vacant</c:v>
                </c:pt>
              </c:strCache>
            </c:strRef>
          </c:tx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AC1-4509-908D-200EDCBDDA3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C1-4509-908D-200EDCBDDA34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C1-4509-908D-200EDCBDDA34}"/>
              </c:ext>
            </c:extLst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AC1-4509-908D-200EDCBDDA3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AC1-4509-908D-200EDCBDDA34}"/>
              </c:ext>
            </c:extLst>
          </c:dPt>
          <c:dPt>
            <c:idx val="5"/>
            <c:bubble3D val="0"/>
            <c:spPr>
              <a:solidFill>
                <a:srgbClr val="FFCC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AC1-4509-908D-200EDCBDDA34}"/>
              </c:ext>
            </c:extLst>
          </c:dPt>
          <c:dPt>
            <c:idx val="6"/>
            <c:bubble3D val="0"/>
            <c:spPr>
              <a:solidFill>
                <a:srgbClr val="CD669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AC1-4509-908D-200EDCBDDA34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AC1-4509-908D-200EDCBDDA34}"/>
              </c:ext>
            </c:extLst>
          </c:dPt>
          <c:dPt>
            <c:idx val="8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AC1-4509-908D-200EDCBDDA34}"/>
              </c:ext>
            </c:extLst>
          </c:dPt>
          <c:dPt>
            <c:idx val="9"/>
            <c:bubble3D val="0"/>
            <c:spPr>
              <a:solidFill>
                <a:srgbClr val="CCFF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AC1-4509-908D-200EDCBDDA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Tables!$A$50:$A$59</c:f>
              <c:strCache>
                <c:ptCount val="10"/>
                <c:pt idx="0">
                  <c:v>HDR - High Density Residential</c:v>
                </c:pt>
                <c:pt idx="1">
                  <c:v>MDR - Medium Density Residential</c:v>
                </c:pt>
                <c:pt idx="2">
                  <c:v>LDR - Low Density Residential</c:v>
                </c:pt>
                <c:pt idx="3">
                  <c:v>RC - Residential Commercial</c:v>
                </c:pt>
                <c:pt idx="4">
                  <c:v>DC - Downtown Commerical</c:v>
                </c:pt>
                <c:pt idx="5">
                  <c:v>CM - Commercial/Manufacturing</c:v>
                </c:pt>
                <c:pt idx="6">
                  <c:v>HC - Highway Commercial</c:v>
                </c:pt>
                <c:pt idx="7">
                  <c:v>HI - Heavy Industrial</c:v>
                </c:pt>
                <c:pt idx="8">
                  <c:v> LI - Light Industrial</c:v>
                </c:pt>
                <c:pt idx="9">
                  <c:v>PR - Private Recreation</c:v>
                </c:pt>
              </c:strCache>
            </c:strRef>
          </c:cat>
          <c:val>
            <c:numRef>
              <c:f>Tables!$D$50:$D$59</c:f>
              <c:numCache>
                <c:formatCode>_(* #,##0.0_);_(* \(#,##0.0\);_(* "-"??_);_(@_)</c:formatCode>
                <c:ptCount val="10"/>
                <c:pt idx="0">
                  <c:v>0.84357163703739457</c:v>
                </c:pt>
                <c:pt idx="1">
                  <c:v>4.921556639730956</c:v>
                </c:pt>
                <c:pt idx="2" formatCode="_(* #,##0_);_(* \(#,##0\);_(* &quot;-&quot;??_);_(@_)">
                  <c:v>51.237930721069255</c:v>
                </c:pt>
                <c:pt idx="3">
                  <c:v>0.115328307400397</c:v>
                </c:pt>
                <c:pt idx="4">
                  <c:v>0.84238829320882203</c:v>
                </c:pt>
                <c:pt idx="5" formatCode="_(* #,##0_);_(* \(#,##0\);_(* &quot;-&quot;??_);_(@_)">
                  <c:v>4.2224313732325447</c:v>
                </c:pt>
                <c:pt idx="6" formatCode="_(* #,##0_);_(* \(#,##0\);_(* &quot;-&quot;??_);_(@_)">
                  <c:v>9.7244780114349414</c:v>
                </c:pt>
                <c:pt idx="7" formatCode="_(* #,##0_);_(* \(#,##0\);_(* &quot;-&quot;??_);_(@_)">
                  <c:v>16.296450489889551</c:v>
                </c:pt>
                <c:pt idx="8" formatCode="_(* #,##0_);_(* \(#,##0\);_(* &quot;-&quot;??_);_(@_)">
                  <c:v>43.159238172827365</c:v>
                </c:pt>
                <c:pt idx="9">
                  <c:v>0.36989850866894342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AC1-4509-908D-200EDCBDD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0.28115</cdr:x>
      <cdr:y>0.07013</cdr:y>
    </cdr:from>
    <cdr:to>
      <cdr:x>0.71885</cdr:x>
      <cdr:y>0.91464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xmlns="" id="{6ABBA0DE-DF02-4BD4-8C12-2424D86A3E3F}"/>
            </a:ext>
          </a:extLst>
        </cdr:cNvPr>
        <cdr:cNvSpPr/>
      </cdr:nvSpPr>
      <cdr:spPr>
        <a:xfrm xmlns:a="http://schemas.openxmlformats.org/drawingml/2006/main">
          <a:off x="2750086" y="350415"/>
          <a:ext cx="4281375" cy="421991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FF">
            <a:alpha val="30196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7859E-5E58-4350-9F92-96D410BC9866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E7D71-B1B8-47BE-AFD3-B8C460E13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6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660-038-0060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Buildable Lands Inventory (BLI) for Residential Land within the UGB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3(a) For lots and parcels at least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one-half acre in size that contain a single-family residence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city must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subtract one-quarter acre for the residence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count the remainder of the lot or parcel as vacant land, 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A806-1619-4203-9766-1D8CF77725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660-038-0060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Buildable Lands Inventory (BLI) for Residential Land within the UGB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 lots and parcels at least one-half acre in size that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 more than one single-family residence, multiple-family residences, non-residential uses, or ancillary uses such as parking areas and recreational facilities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city must identify vacant areas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an orthophoto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other map of comparable geometric accuracy. For the purposes of this identification, all publicly owned park land shall be considered developed. If the vacant area is at least one-quarter acre, the city shall consider that portion of the lot or parcel to be vacant land.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Lots and parcels, or portions of a lot or parcel, which are in use as a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non-public institution or facility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but not limited to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schools and religious institutions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excluded lots and parcels or portions of lots and parcels may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include vacant or unimproved lands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are owned by the non-public institution or facility.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A806-1619-4203-9766-1D8CF77725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92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00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9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A62F2-1EFA-4F17-A286-A860A85768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63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16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4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E7D71-B1B8-47BE-AFD3-B8C460E13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3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660-038-0060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Buildable Lands Inventory (BLI) for Residential Land within the UGB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The city must identify all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vacant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lots and parcels with a residential comprehensive plan designation. A city shall assume that a lot or parcel is vacant if it is at least </a:t>
            </a:r>
            <a:r>
              <a:rPr lang="en-US" sz="1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3,000 square feet with a real market improvement value of less than $10,000.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A806-1619-4203-9766-1D8CF77725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6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49269-817E-4BA7-8D21-730252DAE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819B54-212B-4A7E-B1C0-D26298E52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E7F87B-B6FE-43EA-A378-F4E6DB49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7FB09-3897-4445-A45B-7BA7814D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1F503A-A940-44E8-BD27-673F8C00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3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58341E-FB10-4690-83C3-F9D9F1F4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B31048-4F85-4E80-A4D8-BA6D86863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DB3A8-106E-4E32-9999-C4BF3C75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DC28E-11D8-4784-B932-26C6E3250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BD95A-6A08-4CB1-BAD2-8CDD79D9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1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7381D8-D0DE-448F-913E-6DE97C90B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BA7FEE-CA36-40D7-97AF-79DC547A5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48B75-A3BA-46A4-84B3-93796C2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D7C13-093F-4AB9-907A-E853302C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B1EB9-6DA2-43AA-B7E7-15FBDB46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E94DA-93CA-4645-AF26-7ADFD935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963C8D-F2C8-473F-9C70-E657D1510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F9F8AA-ACF9-4CD0-8055-DA6452ED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49DDA2-632A-49C0-BD0E-31BC00A0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98C9A0-1192-4FBE-9BBC-D612F4000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8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47ADC-5372-4693-BFD3-436D7F27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B0896A-A800-4445-84C3-1350A2635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19076F-3E1A-4F75-AA74-3D8F0CD7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CB5790-A080-4DA7-B76D-DDE993CA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9B461A-F248-495E-9DB7-DA67276B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0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D508B-F9BC-4507-9B09-D82AFCF9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D76CD4-4DF6-4B04-BC76-2C3B53E24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9D8420-3FEA-4AB4-AA5B-2B3175EFB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878D95-BE44-480E-AC81-F34A5AFF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370E82-0D14-4FD6-96C7-B4045BB54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4633CF-9305-4672-9FFD-2F4A9765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2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6FA7D-482C-4387-8B97-AEF017B7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F2750B-E381-4F6C-A413-E6881F31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73BA0-9681-4A36-A5C3-415B4C1A1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379937-A8B1-4218-BE03-426D9719F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70D1BA-7AA5-4888-8012-22AC70FD2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6DAECA3-A03A-4951-9428-1F01E658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769B872-9197-462C-95B4-87F20E0F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43471C5-38E2-4DBB-9522-0140AB79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4E65D6-122E-4823-B023-BE9D1946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28BB87-D45A-48A7-BE04-0B7F6A49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73124D-21FC-4A51-8376-7A4CE5E7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009B2-B372-46F6-B025-DC7E8F6A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32A6DE-E037-4D5C-B169-DE5B30E2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3BB610E-2069-4DC2-846C-87826301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99540E-E262-452B-B4C7-94DBBE5AF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714E1-33A8-46EF-B34E-2A4EAF77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54EA7A-23B6-4F5B-9AE8-62AF15DA6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B58B2A-7A4E-4819-935A-3F08A1747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CCE7B1-4E7E-4FD6-9DFD-5BA2291F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9F4B8-9FAE-44EB-A669-CED2DDD6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7A9D3F-B7DE-4602-86FB-F851B899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6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B2A80-3EAB-4DFE-A46D-89ECEED6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F7A590-4CA0-47EC-8BC4-3AB7D961D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B960C8-6244-4754-9243-39FE55743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249BF2-6446-409A-924C-C20217F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D33301-5655-4230-881F-8D99A288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7CF84B-9689-4755-A1CC-A5E69DB5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DEFA27-647C-404A-8591-43B8C254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19A521-AD47-49CC-81BF-B6DE8F51B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D4867B-5CBF-4786-8596-5E03ACEA7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E6A4-8392-4BC8-9ECB-070C03BA796A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D1B50B-48F1-4930-8DE0-169B013B5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4E68FB-F096-408A-BD4E-44E94ED81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A5F1C-8267-42C6-BF4A-E2B39A718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3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9145C9C-6365-4272-A614-9E3939360910}"/>
              </a:ext>
            </a:extLst>
          </p:cNvPr>
          <p:cNvSpPr/>
          <p:nvPr/>
        </p:nvSpPr>
        <p:spPr>
          <a:xfrm>
            <a:off x="0" y="5519291"/>
            <a:ext cx="12192000" cy="1338709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9E5970-8293-44A8-B3AF-57EE447C3012}"/>
              </a:ext>
            </a:extLst>
          </p:cNvPr>
          <p:cNvSpPr txBox="1"/>
          <p:nvPr/>
        </p:nvSpPr>
        <p:spPr>
          <a:xfrm>
            <a:off x="428383" y="5841496"/>
            <a:ext cx="566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June 28, 2022, 6pm</a:t>
            </a:r>
          </a:p>
        </p:txBody>
      </p:sp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8F936F5F-B213-42EE-84D8-89147A1B1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5763"/>
            <a:ext cx="7620000" cy="3295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DB23EB-6928-4506-B692-C774D584A45D}"/>
              </a:ext>
            </a:extLst>
          </p:cNvPr>
          <p:cNvSpPr txBox="1"/>
          <p:nvPr/>
        </p:nvSpPr>
        <p:spPr>
          <a:xfrm>
            <a:off x="0" y="348645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B697C"/>
                </a:solidFill>
              </a:rPr>
              <a:t>Canby Housing Needs Analysis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094D3618-8B97-4B11-9A28-DA9CC3206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20" y="5709386"/>
            <a:ext cx="812127" cy="871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6B57CD5-1D6E-47A7-A9C7-65CA51E2C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53" y="5615529"/>
            <a:ext cx="2388680" cy="4519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8C331C3-4E45-48A7-83A2-F47D9EE46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22" y="6133883"/>
            <a:ext cx="2031111" cy="629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933DF00-15E1-48CC-A64A-AE0BC644521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078"/>
          <a:stretch/>
        </p:blipFill>
        <p:spPr bwMode="auto">
          <a:xfrm>
            <a:off x="10680786" y="5914960"/>
            <a:ext cx="1303020" cy="54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874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5" y="436402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City of Canby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3C1D72C-5E81-4FFA-90F5-756B56E3E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68204"/>
              </p:ext>
            </p:extLst>
          </p:nvPr>
        </p:nvGraphicFramePr>
        <p:xfrm>
          <a:off x="6646870" y="1519135"/>
          <a:ext cx="4572000" cy="219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366CB0-3E3F-43A3-94A0-31130CF8DF83}"/>
              </a:ext>
            </a:extLst>
          </p:cNvPr>
          <p:cNvSpPr txBox="1"/>
          <p:nvPr/>
        </p:nvSpPr>
        <p:spPr>
          <a:xfrm>
            <a:off x="7980188" y="4415267"/>
            <a:ext cx="3722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627 additional housing units are approved or under review. Two large senior housing projects are also in the pipeline.</a:t>
            </a:r>
          </a:p>
        </p:txBody>
      </p:sp>
    </p:spTree>
    <p:extLst>
      <p:ext uri="{BB962C8B-B14F-4D97-AF65-F5344CB8AC3E}">
        <p14:creationId xmlns:p14="http://schemas.microsoft.com/office/powerpoint/2010/main" val="273064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Residential Vacant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B2F42-97E0-41D7-8B68-371D7D348E52}"/>
              </a:ext>
            </a:extLst>
          </p:cNvPr>
          <p:cNvSpPr txBox="1"/>
          <p:nvPr/>
        </p:nvSpPr>
        <p:spPr>
          <a:xfrm>
            <a:off x="7177485" y="2121310"/>
            <a:ext cx="3945826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residential lot of at least 3,000 square feet and a building value of less than $10,000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identifies as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vacant.</a:t>
            </a:r>
          </a:p>
        </p:txBody>
      </p:sp>
    </p:spTree>
    <p:extLst>
      <p:ext uri="{BB962C8B-B14F-4D97-AF65-F5344CB8AC3E}">
        <p14:creationId xmlns:p14="http://schemas.microsoft.com/office/powerpoint/2010/main" val="209747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Residential Partial Vacant SF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10B454-C664-4DF9-834C-60518FDA4051}"/>
              </a:ext>
            </a:extLst>
          </p:cNvPr>
          <p:cNvSpPr txBox="1"/>
          <p:nvPr/>
        </p:nvSpPr>
        <p:spPr>
          <a:xfrm>
            <a:off x="7177485" y="2121310"/>
            <a:ext cx="3945826" cy="2841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Single family lots larger than one-half acre are assumed partially vacant. This includes agricultural lands with dwellings that might not be residential but the land itself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a residential designation.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3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Residential Partial Vacant Misc.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CB2F42-97E0-41D7-8B68-371D7D348E52}"/>
              </a:ext>
            </a:extLst>
          </p:cNvPr>
          <p:cNvSpPr txBox="1"/>
          <p:nvPr/>
        </p:nvSpPr>
        <p:spPr>
          <a:xfrm>
            <a:off x="7177485" y="2121310"/>
            <a:ext cx="3945826" cy="254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multiple sites that might be available for further development that are not currently used residentially.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tax lots are occupied by religious facilities.</a:t>
            </a:r>
          </a:p>
        </p:txBody>
      </p:sp>
    </p:spTree>
    <p:extLst>
      <p:ext uri="{BB962C8B-B14F-4D97-AF65-F5344CB8AC3E}">
        <p14:creationId xmlns:p14="http://schemas.microsoft.com/office/powerpoint/2010/main" val="2497189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Residential Redevelopment Potential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F89247-AEC9-447C-B89D-950E22FC42A6}"/>
              </a:ext>
            </a:extLst>
          </p:cNvPr>
          <p:cNvSpPr txBox="1"/>
          <p:nvPr/>
        </p:nvSpPr>
        <p:spPr>
          <a:xfrm>
            <a:off x="6799693" y="2668550"/>
            <a:ext cx="4531296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Sites that have a lower improvement value then land value and are at least 20,000 sq ft.</a:t>
            </a:r>
          </a:p>
        </p:txBody>
      </p:sp>
    </p:spTree>
    <p:extLst>
      <p:ext uri="{BB962C8B-B14F-4D97-AF65-F5344CB8AC3E}">
        <p14:creationId xmlns:p14="http://schemas.microsoft.com/office/powerpoint/2010/main" val="3059351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Residential Combined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3B794BC6-B94C-48A6-A973-4182EF591274}"/>
              </a:ext>
            </a:extLst>
          </p:cNvPr>
          <p:cNvGraphicFramePr>
            <a:graphicFrameLocks/>
          </p:cNvGraphicFramePr>
          <p:nvPr/>
        </p:nvGraphicFramePr>
        <p:xfrm>
          <a:off x="6779341" y="1913860"/>
          <a:ext cx="4572000" cy="290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633690-6DE8-4BC5-B0A8-45BC52875BB6}"/>
              </a:ext>
            </a:extLst>
          </p:cNvPr>
          <p:cNvSpPr txBox="1"/>
          <p:nvPr/>
        </p:nvSpPr>
        <p:spPr>
          <a:xfrm>
            <a:off x="10532415" y="6517443"/>
            <a:ext cx="1375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*Includes Mixed-Use</a:t>
            </a:r>
          </a:p>
        </p:txBody>
      </p:sp>
    </p:spTree>
    <p:extLst>
      <p:ext uri="{BB962C8B-B14F-4D97-AF65-F5344CB8AC3E}">
        <p14:creationId xmlns:p14="http://schemas.microsoft.com/office/powerpoint/2010/main" val="354751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Public Lands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A76737-6629-41FC-B425-54A348281C18}"/>
              </a:ext>
            </a:extLst>
          </p:cNvPr>
          <p:cNvSpPr txBox="1"/>
          <p:nvPr/>
        </p:nvSpPr>
        <p:spPr>
          <a:xfrm>
            <a:off x="6850311" y="2401217"/>
            <a:ext cx="4880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with public ownership is excluded from future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141491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Parks and Open Spaces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A76737-6629-41FC-B425-54A348281C18}"/>
              </a:ext>
            </a:extLst>
          </p:cNvPr>
          <p:cNvSpPr txBox="1"/>
          <p:nvPr/>
        </p:nvSpPr>
        <p:spPr>
          <a:xfrm>
            <a:off x="7048893" y="2073325"/>
            <a:ext cx="4880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Parks and other open spaces are excluded from future development.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3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Open 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27BE3E-0D28-4BBD-AEE1-F07F3C087500}"/>
              </a:ext>
            </a:extLst>
          </p:cNvPr>
          <p:cNvSpPr txBox="1"/>
          <p:nvPr/>
        </p:nvSpPr>
        <p:spPr>
          <a:xfrm>
            <a:off x="7128095" y="2643443"/>
            <a:ext cx="4011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“…Lakes, ponds, sloughs, and coastal waters at least one-half acre in size.”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6230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3" y="714356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Flooding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6022-9DB5-4258-8AAC-9DA8EC312E0D}"/>
              </a:ext>
            </a:extLst>
          </p:cNvPr>
          <p:cNvSpPr txBox="1"/>
          <p:nvPr/>
        </p:nvSpPr>
        <p:spPr>
          <a:xfrm>
            <a:off x="7318183" y="1952150"/>
            <a:ext cx="3494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Floodways and floodplains are excluded for future development. </a:t>
            </a:r>
          </a:p>
        </p:txBody>
      </p:sp>
    </p:spTree>
    <p:extLst>
      <p:ext uri="{BB962C8B-B14F-4D97-AF65-F5344CB8AC3E}">
        <p14:creationId xmlns:p14="http://schemas.microsoft.com/office/powerpoint/2010/main" val="353209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251E34-C8A3-4CDB-8E23-FF35BC56EDCF}"/>
              </a:ext>
            </a:extLst>
          </p:cNvPr>
          <p:cNvSpPr txBox="1"/>
          <p:nvPr/>
        </p:nvSpPr>
        <p:spPr>
          <a:xfrm>
            <a:off x="596378" y="301952"/>
            <a:ext cx="1041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B697C"/>
                </a:solidFill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2DFD44-9787-46B1-A6DB-3D6E0E884FA6}"/>
              </a:ext>
            </a:extLst>
          </p:cNvPr>
          <p:cNvSpPr txBox="1"/>
          <p:nvPr/>
        </p:nvSpPr>
        <p:spPr>
          <a:xfrm>
            <a:off x="596378" y="1304207"/>
            <a:ext cx="635787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Welcome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Project Overview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Outreach Summary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Buildable Land Inventory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Reconciliation of Residential Supply and Demand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Next steps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xmlns="" id="{D6E8F305-A8E4-46D5-BC57-4E0A03CAB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42" y="4404504"/>
            <a:ext cx="6728253" cy="15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1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Slopes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36022-9DB5-4258-8AAC-9DA8EC312E0D}"/>
              </a:ext>
            </a:extLst>
          </p:cNvPr>
          <p:cNvSpPr txBox="1"/>
          <p:nvPr/>
        </p:nvSpPr>
        <p:spPr>
          <a:xfrm>
            <a:off x="7318184" y="2045934"/>
            <a:ext cx="3494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Residential development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allowed for areas with slopes less than 25%.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5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Wetlands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27BE3E-0D28-4BBD-AEE1-F07F3C087500}"/>
              </a:ext>
            </a:extLst>
          </p:cNvPr>
          <p:cNvSpPr txBox="1"/>
          <p:nvPr/>
        </p:nvSpPr>
        <p:spPr>
          <a:xfrm>
            <a:off x="7201604" y="2456279"/>
            <a:ext cx="3727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Wetlands can be excluded because Canby’s Comprehensive Plan includes a discussion of wetlands under natural features. </a:t>
            </a:r>
          </a:p>
        </p:txBody>
      </p:sp>
    </p:spTree>
    <p:extLst>
      <p:ext uri="{BB962C8B-B14F-4D97-AF65-F5344CB8AC3E}">
        <p14:creationId xmlns:p14="http://schemas.microsoft.com/office/powerpoint/2010/main" val="323357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Development Restrictions</a:t>
            </a:r>
          </a:p>
        </p:txBody>
      </p:sp>
    </p:spTree>
    <p:extLst>
      <p:ext uri="{BB962C8B-B14F-4D97-AF65-F5344CB8AC3E}">
        <p14:creationId xmlns:p14="http://schemas.microsoft.com/office/powerpoint/2010/main" val="2450800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Buildable 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EDE0CD-D14A-4CE0-81D1-45BD8A0B7F4E}"/>
              </a:ext>
            </a:extLst>
          </p:cNvPr>
          <p:cNvSpPr txBox="1"/>
          <p:nvPr/>
        </p:nvSpPr>
        <p:spPr>
          <a:xfrm>
            <a:off x="8321876" y="6594387"/>
            <a:ext cx="3951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*Combines residential and employment Redevelopment Potential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74C14586-F3FA-4D91-A15A-074A0A9B331F}"/>
              </a:ext>
            </a:extLst>
          </p:cNvPr>
          <p:cNvGraphicFramePr>
            <a:graphicFrameLocks/>
          </p:cNvGraphicFramePr>
          <p:nvPr/>
        </p:nvGraphicFramePr>
        <p:xfrm>
          <a:off x="5072134" y="1382692"/>
          <a:ext cx="9781549" cy="499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652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0D0DC-87FF-4E7F-BC6A-BA7CC3122C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183F23C-06AB-4FDF-9EC2-854DA5DF9334}"/>
              </a:ext>
            </a:extLst>
          </p:cNvPr>
          <p:cNvGraphicFramePr>
            <a:graphicFrameLocks/>
          </p:cNvGraphicFramePr>
          <p:nvPr/>
        </p:nvGraphicFramePr>
        <p:xfrm>
          <a:off x="5072134" y="1382692"/>
          <a:ext cx="9781549" cy="499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4631F5-53AC-4BBA-AF39-4E39C5A21CC9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Buildable Land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AC4FBDA2-3DAE-4D1E-AA5C-88A476BF0D90}"/>
              </a:ext>
            </a:extLst>
          </p:cNvPr>
          <p:cNvGraphicFramePr>
            <a:graphicFrameLocks/>
          </p:cNvGraphicFramePr>
          <p:nvPr/>
        </p:nvGraphicFramePr>
        <p:xfrm>
          <a:off x="6304300" y="1551305"/>
          <a:ext cx="7554383" cy="473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568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1D6714-A603-5A30-1C5A-4021F0C90087}"/>
              </a:ext>
            </a:extLst>
          </p:cNvPr>
          <p:cNvSpPr txBox="1"/>
          <p:nvPr/>
        </p:nvSpPr>
        <p:spPr>
          <a:xfrm>
            <a:off x="381252" y="2040130"/>
            <a:ext cx="11429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Draft Reconciliation of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Residential Land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4033754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71E80-05B6-4E18-ACA3-77E2C512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09" y="365125"/>
            <a:ext cx="10515600" cy="854076"/>
          </a:xfrm>
        </p:spPr>
        <p:txBody>
          <a:bodyPr/>
          <a:lstStyle/>
          <a:p>
            <a:r>
              <a:rPr lang="en-US" b="1" dirty="0">
                <a:solidFill>
                  <a:srgbClr val="4B697C"/>
                </a:solidFill>
                <a:latin typeface="+mn-lt"/>
                <a:ea typeface="+mn-ea"/>
                <a:cs typeface="+mn-cs"/>
              </a:rPr>
              <a:t>Population Growth Forecast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1D976F-79AF-4DEC-8191-C1D236AA65BB}"/>
              </a:ext>
            </a:extLst>
          </p:cNvPr>
          <p:cNvSpPr txBox="1"/>
          <p:nvPr/>
        </p:nvSpPr>
        <p:spPr>
          <a:xfrm>
            <a:off x="400409" y="1219201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Canby UGB is projected to add +/-5,931 people over next 20 years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Household growth exceeds population growth rate as household size shrinks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DD72BB-7F6E-41CB-B14A-AB6D163ABB25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C2A86D-9B3D-44B6-AA8C-4CAA77787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74" y="2415397"/>
            <a:ext cx="9604857" cy="42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61054-840E-452B-A585-3ED87ED1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49" y="269770"/>
            <a:ext cx="7542007" cy="9144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4B697C"/>
                </a:solidFill>
                <a:latin typeface="+mn-lt"/>
                <a:ea typeface="+mn-ea"/>
                <a:cs typeface="+mn-cs"/>
              </a:rPr>
              <a:t>Projected Housing Needs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4BB998-5557-43EF-A044-A7611F9ACB54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F2CCDC-02F7-5AAB-3A6D-A86E6A64C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7"/>
          <a:stretch/>
        </p:blipFill>
        <p:spPr bwMode="auto">
          <a:xfrm>
            <a:off x="5037688" y="1920298"/>
            <a:ext cx="5017477" cy="346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4DF6455D-2AAB-B243-5A2F-FEEB74D21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48" y="1942403"/>
            <a:ext cx="2698174" cy="17121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Canby is projected to need 2,235 units by 2043.</a:t>
            </a:r>
          </a:p>
        </p:txBody>
      </p:sp>
    </p:spTree>
    <p:extLst>
      <p:ext uri="{BB962C8B-B14F-4D97-AF65-F5344CB8AC3E}">
        <p14:creationId xmlns:p14="http://schemas.microsoft.com/office/powerpoint/2010/main" val="213319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61054-840E-452B-A585-3ED87ED1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49" y="269770"/>
            <a:ext cx="7542007" cy="9144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4B697C"/>
                </a:solidFill>
                <a:latin typeface="+mn-lt"/>
                <a:ea typeface="+mn-ea"/>
                <a:cs typeface="+mn-cs"/>
              </a:rPr>
              <a:t>Projected Residential Land Need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4BB998-5557-43EF-A044-A7611F9ACB54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F71886-869B-10DC-3354-1297A3F0F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13" y="1431758"/>
            <a:ext cx="9662794" cy="383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79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61054-840E-452B-A585-3ED87ED1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49" y="269770"/>
            <a:ext cx="7542007" cy="914400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rgbClr val="4B697C"/>
                </a:solidFill>
                <a:latin typeface="+mn-lt"/>
                <a:ea typeface="+mn-ea"/>
                <a:cs typeface="+mn-cs"/>
              </a:rPr>
              <a:t>Vacant Land Area by Plan Designation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4BB998-5557-43EF-A044-A7611F9ACB54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FFD016-1656-F94E-1595-E696EC4B9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95" y="1663941"/>
            <a:ext cx="8220009" cy="398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62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4403" r="17526" b="28599"/>
          <a:stretch/>
        </p:blipFill>
        <p:spPr>
          <a:xfrm>
            <a:off x="6223000" y="1295401"/>
            <a:ext cx="4470400" cy="301897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8086" y="152400"/>
            <a:ext cx="9064925" cy="1219200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en-US" sz="3600" b="1" kern="1200" dirty="0">
                <a:solidFill>
                  <a:srgbClr val="B863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r>
              <a:rPr lang="en-US" sz="4400" dirty="0">
                <a:solidFill>
                  <a:srgbClr val="4B697C"/>
                </a:solidFill>
                <a:latin typeface="+mn-lt"/>
              </a:rPr>
              <a:t>Housing Needs Analysis Overview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1752600" y="1676400"/>
            <a:ext cx="5181600" cy="3886200"/>
          </a:xfrm>
          <a:prstGeom prst="wedgeRectCallout">
            <a:avLst>
              <a:gd name="adj1" fmla="val 65722"/>
              <a:gd name="adj2" fmla="val -37593"/>
            </a:avLst>
          </a:prstGeom>
          <a:solidFill>
            <a:schemeClr val="bg1"/>
          </a:solidFill>
          <a:ln w="76200">
            <a:solidFill>
              <a:srgbClr val="4B5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77682" y="1790699"/>
            <a:ext cx="4909458" cy="377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i="0" dirty="0">
                <a:latin typeface="Arial Narrow" panose="020B0606020202030204" pitchFamily="34" charset="0"/>
              </a:rPr>
              <a:t>OAR 660, ORS 197.296 and divisions 7, 8 &amp; 24 provide a framework for Comp. Plan amendments related to Housing Needs Analysis (HNA):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i="0" dirty="0">
                <a:latin typeface="Arial Narrow" panose="020B0606020202030204" pitchFamily="34" charset="0"/>
              </a:rPr>
              <a:t>Housing needs projection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i="0" dirty="0">
                <a:latin typeface="Arial Narrow" panose="020B0606020202030204" pitchFamily="34" charset="0"/>
              </a:rPr>
              <a:t>Buildable land inventory (BLI)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i="0" dirty="0">
                <a:latin typeface="Arial Narrow" panose="020B0606020202030204" pitchFamily="34" charset="0"/>
              </a:rPr>
              <a:t>Residential land needs analysis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i="0" dirty="0">
                <a:latin typeface="Arial Narrow" panose="020B0606020202030204" pitchFamily="34" charset="0"/>
              </a:rPr>
              <a:t>Policy measures for accommodating needed housing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4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4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4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b="1" i="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en-US" altLang="en-US" sz="2800" b="1" i="0" dirty="0">
              <a:latin typeface="Arial Narrow" panose="020B0606020202030204" pitchFamily="34" charset="0"/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7014818" y="4343400"/>
            <a:ext cx="3555117" cy="17526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01775" y="441960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HB 4006 puts new emphasis on addressing severe rent burdens*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4800" y="616382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When households spend over 50% of income on gross rent</a:t>
            </a:r>
          </a:p>
        </p:txBody>
      </p:sp>
    </p:spTree>
    <p:extLst>
      <p:ext uri="{BB962C8B-B14F-4D97-AF65-F5344CB8AC3E}">
        <p14:creationId xmlns:p14="http://schemas.microsoft.com/office/powerpoint/2010/main" val="265389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61054-840E-452B-A585-3ED87ED18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49" y="269770"/>
            <a:ext cx="7542007" cy="91440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4B697C"/>
                </a:solidFill>
                <a:latin typeface="+mn-lt"/>
                <a:ea typeface="+mn-ea"/>
                <a:cs typeface="+mn-cs"/>
              </a:rPr>
              <a:t>Residential Land Sufficiency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4BB998-5557-43EF-A044-A7611F9ACB54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18EE13-BE29-9D34-9283-6C2222B3B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521" y="1545763"/>
            <a:ext cx="7542007" cy="40450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B7848A8D-4F91-95F4-311F-50F903CD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97" y="1545763"/>
            <a:ext cx="2884291" cy="27735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Canby has a UGB deficit of approx. 146.5 acres to meet the 20-year residential land need.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8975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8345A0-C51F-4424-885A-721692290DBB}"/>
              </a:ext>
            </a:extLst>
          </p:cNvPr>
          <p:cNvSpPr txBox="1"/>
          <p:nvPr/>
        </p:nvSpPr>
        <p:spPr>
          <a:xfrm>
            <a:off x="2913545" y="2367171"/>
            <a:ext cx="63649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094325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251E34-C8A3-4CDB-8E23-FF35BC56EDCF}"/>
              </a:ext>
            </a:extLst>
          </p:cNvPr>
          <p:cNvSpPr txBox="1"/>
          <p:nvPr/>
        </p:nvSpPr>
        <p:spPr>
          <a:xfrm>
            <a:off x="596378" y="470400"/>
            <a:ext cx="1041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B697C"/>
                </a:solidFill>
              </a:rPr>
              <a:t>Project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5BEE86-F3D2-4E5F-8CC0-39AF83EF217F}"/>
              </a:ext>
            </a:extLst>
          </p:cNvPr>
          <p:cNvSpPr txBox="1"/>
          <p:nvPr/>
        </p:nvSpPr>
        <p:spPr>
          <a:xfrm>
            <a:off x="596377" y="1472655"/>
            <a:ext cx="1056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 b="1" dirty="0"/>
              <a:t>Public Meeting – July 14</a:t>
            </a:r>
            <a:r>
              <a:rPr lang="en-US" sz="3200" b="1" baseline="30000" dirty="0"/>
              <a:t>th</a:t>
            </a:r>
            <a:r>
              <a:rPr lang="en-US" sz="3200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801DD4-A440-AC62-BB37-EEE93858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3125"/>
            <a:ext cx="12192000" cy="35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58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9145C9C-6365-4272-A614-9E3939360910}"/>
              </a:ext>
            </a:extLst>
          </p:cNvPr>
          <p:cNvSpPr/>
          <p:nvPr/>
        </p:nvSpPr>
        <p:spPr>
          <a:xfrm>
            <a:off x="0" y="5519291"/>
            <a:ext cx="12192000" cy="1338709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9E5970-8293-44A8-B3AF-57EE447C3012}"/>
              </a:ext>
            </a:extLst>
          </p:cNvPr>
          <p:cNvSpPr txBox="1"/>
          <p:nvPr/>
        </p:nvSpPr>
        <p:spPr>
          <a:xfrm>
            <a:off x="428383" y="5841496"/>
            <a:ext cx="566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June 28, 6pm</a:t>
            </a:r>
          </a:p>
        </p:txBody>
      </p:sp>
      <p:pic>
        <p:nvPicPr>
          <p:cNvPr id="3" name="Picture 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8F936F5F-B213-42EE-84D8-89147A1B1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5763"/>
            <a:ext cx="7620000" cy="3295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DB23EB-6928-4506-B692-C774D584A45D}"/>
              </a:ext>
            </a:extLst>
          </p:cNvPr>
          <p:cNvSpPr txBox="1"/>
          <p:nvPr/>
        </p:nvSpPr>
        <p:spPr>
          <a:xfrm>
            <a:off x="0" y="348645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B697C"/>
                </a:solidFill>
              </a:rPr>
              <a:t>Thank You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xmlns="" id="{094D3618-8B97-4B11-9A28-DA9CC3206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20" y="5709386"/>
            <a:ext cx="812127" cy="871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6B57CD5-1D6E-47A7-A9C7-65CA51E2CE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53" y="5615529"/>
            <a:ext cx="2388680" cy="4519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8C331C3-4E45-48A7-83A2-F47D9EE46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22" y="6133883"/>
            <a:ext cx="2031111" cy="629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E7EA17-EDFE-438E-88DC-7765785700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078"/>
          <a:stretch/>
        </p:blipFill>
        <p:spPr bwMode="auto">
          <a:xfrm>
            <a:off x="10752213" y="5965671"/>
            <a:ext cx="1303020" cy="547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945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251E34-C8A3-4CDB-8E23-FF35BC56EDCF}"/>
              </a:ext>
            </a:extLst>
          </p:cNvPr>
          <p:cNvSpPr txBox="1"/>
          <p:nvPr/>
        </p:nvSpPr>
        <p:spPr>
          <a:xfrm>
            <a:off x="596378" y="470400"/>
            <a:ext cx="1041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B697C"/>
                </a:solidFill>
              </a:rPr>
              <a:t>Project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7C8867-2456-E2FB-1206-303E2622F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0896"/>
            <a:ext cx="12192000" cy="353620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D80AFE02-8DDF-8BD0-9A47-1F15D4714EC7}"/>
              </a:ext>
            </a:extLst>
          </p:cNvPr>
          <p:cNvSpPr/>
          <p:nvPr/>
        </p:nvSpPr>
        <p:spPr>
          <a:xfrm>
            <a:off x="6442841" y="2827283"/>
            <a:ext cx="1135118" cy="6936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8345A0-C51F-4424-885A-721692290DBB}"/>
              </a:ext>
            </a:extLst>
          </p:cNvPr>
          <p:cNvSpPr txBox="1"/>
          <p:nvPr/>
        </p:nvSpPr>
        <p:spPr>
          <a:xfrm>
            <a:off x="2913545" y="2367171"/>
            <a:ext cx="6364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Outreach Summary</a:t>
            </a:r>
          </a:p>
        </p:txBody>
      </p:sp>
    </p:spTree>
    <p:extLst>
      <p:ext uri="{BB962C8B-B14F-4D97-AF65-F5344CB8AC3E}">
        <p14:creationId xmlns:p14="http://schemas.microsoft.com/office/powerpoint/2010/main" val="2773929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251E34-C8A3-4CDB-8E23-FF35BC56EDCF}"/>
              </a:ext>
            </a:extLst>
          </p:cNvPr>
          <p:cNvSpPr txBox="1"/>
          <p:nvPr/>
        </p:nvSpPr>
        <p:spPr>
          <a:xfrm>
            <a:off x="596378" y="470400"/>
            <a:ext cx="1041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B697C"/>
                </a:solidFill>
              </a:rPr>
              <a:t>Community Outreach 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2DFD44-9787-46B1-A6DB-3D6E0E884FA6}"/>
              </a:ext>
            </a:extLst>
          </p:cNvPr>
          <p:cNvSpPr txBox="1"/>
          <p:nvPr/>
        </p:nvSpPr>
        <p:spPr>
          <a:xfrm>
            <a:off x="596378" y="1472655"/>
            <a:ext cx="10416720" cy="302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Housing Producers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Developers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North Willamette Habitat for Humanity 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Land use attorney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Calibri" panose="020F050202020403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Apartment complex manager</a:t>
            </a:r>
          </a:p>
        </p:txBody>
      </p:sp>
    </p:spTree>
    <p:extLst>
      <p:ext uri="{BB962C8B-B14F-4D97-AF65-F5344CB8AC3E}">
        <p14:creationId xmlns:p14="http://schemas.microsoft.com/office/powerpoint/2010/main" val="362753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6125028"/>
            <a:ext cx="12192000" cy="732972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251E34-C8A3-4CDB-8E23-FF35BC56EDCF}"/>
              </a:ext>
            </a:extLst>
          </p:cNvPr>
          <p:cNvSpPr txBox="1"/>
          <p:nvPr/>
        </p:nvSpPr>
        <p:spPr>
          <a:xfrm>
            <a:off x="596378" y="470400"/>
            <a:ext cx="10416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4B697C"/>
                </a:solidFill>
              </a:rPr>
              <a:t>Community Outreach Summary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2DFD44-9787-46B1-A6DB-3D6E0E884FA6}"/>
              </a:ext>
            </a:extLst>
          </p:cNvPr>
          <p:cNvSpPr txBox="1"/>
          <p:nvPr/>
        </p:nvSpPr>
        <p:spPr>
          <a:xfrm>
            <a:off x="596378" y="1472655"/>
            <a:ext cx="10416720" cy="3638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Housing Consumers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Village (staff)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Canby Center (staff)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Canby Adult Center (staff)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Canby Adult Center Focus Group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Calibri" panose="020F050202020403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Bridging Cultures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2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4441EB9-8244-4F3C-8FCB-947F2468B6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8345A0-C51F-4424-885A-721692290DBB}"/>
              </a:ext>
            </a:extLst>
          </p:cNvPr>
          <p:cNvSpPr txBox="1"/>
          <p:nvPr/>
        </p:nvSpPr>
        <p:spPr>
          <a:xfrm>
            <a:off x="2913545" y="2367171"/>
            <a:ext cx="6364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Buildable Land Inventory</a:t>
            </a:r>
          </a:p>
        </p:txBody>
      </p:sp>
    </p:spTree>
    <p:extLst>
      <p:ext uri="{BB962C8B-B14F-4D97-AF65-F5344CB8AC3E}">
        <p14:creationId xmlns:p14="http://schemas.microsoft.com/office/powerpoint/2010/main" val="274212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xmlns="" id="{46B6EF14-B118-497B-8CEE-FF8670AEF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C10488-157B-4C67-9EDE-40A54B69F2FF}"/>
              </a:ext>
            </a:extLst>
          </p:cNvPr>
          <p:cNvSpPr txBox="1"/>
          <p:nvPr/>
        </p:nvSpPr>
        <p:spPr>
          <a:xfrm>
            <a:off x="5938684" y="904974"/>
            <a:ext cx="625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City of Canby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2D569A-8EB2-4269-94D3-21865E2263C6}"/>
              </a:ext>
            </a:extLst>
          </p:cNvPr>
          <p:cNvSpPr txBox="1"/>
          <p:nvPr/>
        </p:nvSpPr>
        <p:spPr>
          <a:xfrm>
            <a:off x="7128112" y="1994614"/>
            <a:ext cx="3945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City of Canby is made up by almost 3,000 acres. Canby’s urban growth boundary adds another 500 acres. </a:t>
            </a:r>
          </a:p>
        </p:txBody>
      </p:sp>
    </p:spTree>
    <p:extLst>
      <p:ext uri="{BB962C8B-B14F-4D97-AF65-F5344CB8AC3E}">
        <p14:creationId xmlns:p14="http://schemas.microsoft.com/office/powerpoint/2010/main" val="207954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4.1.2"/>
  <p:tag name="PPTVERSION" val="16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823</Words>
  <Application>Microsoft Office PowerPoint</Application>
  <PresentationFormat>Widescreen</PresentationFormat>
  <Paragraphs>111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Housing Needs Analysis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Growth Forecast </vt:lpstr>
      <vt:lpstr>Projected Housing Needs</vt:lpstr>
      <vt:lpstr>Projected Residential Land Need</vt:lpstr>
      <vt:lpstr>Vacant Land Area by Plan Designation</vt:lpstr>
      <vt:lpstr>Residential Land Sufficiency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>Julia Reisemann</dc:creator>
  <cp:lastModifiedBy>Don Hardy</cp:lastModifiedBy>
  <cp:revision>115</cp:revision>
  <dcterms:created xsi:type="dcterms:W3CDTF">2019-09-05T17:40:42Z</dcterms:created>
  <dcterms:modified xsi:type="dcterms:W3CDTF">2022-07-01T22:23:26Z</dcterms:modified>
</cp:coreProperties>
</file>