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1347" r:id="rId4"/>
    <p:sldId id="271" r:id="rId5"/>
    <p:sldId id="1361" r:id="rId6"/>
    <p:sldId id="267" r:id="rId7"/>
    <p:sldId id="1360" r:id="rId8"/>
    <p:sldId id="1358" r:id="rId9"/>
    <p:sldId id="1362" r:id="rId10"/>
    <p:sldId id="1363" r:id="rId11"/>
    <p:sldId id="1364" r:id="rId12"/>
    <p:sldId id="1366" r:id="rId13"/>
    <p:sldId id="1365" r:id="rId14"/>
    <p:sldId id="1367" r:id="rId15"/>
    <p:sldId id="1368" r:id="rId16"/>
    <p:sldId id="297" r:id="rId17"/>
    <p:sldId id="1370" r:id="rId18"/>
    <p:sldId id="1369" r:id="rId19"/>
    <p:sldId id="1348" r:id="rId20"/>
    <p:sldId id="284" r:id="rId21"/>
    <p:sldId id="258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32E"/>
    <a:srgbClr val="B8CBBF"/>
    <a:srgbClr val="394042"/>
    <a:srgbClr val="4B575D"/>
    <a:srgbClr val="C1C9CD"/>
    <a:srgbClr val="778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19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557DB7E-ECD6-463A-AEF5-FA083C76AE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3E4236-91BB-4ED6-9712-D701031D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ED4E1C-1784-4465-9C30-4063BA077A53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A62F2-1EFA-4F17-A286-A860A8576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6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3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7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30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 b="1">
                <a:latin typeface="Arial Narrow" panose="020B060602020203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>
                <a:latin typeface="Arial Narrow" panose="020B0606020202030204" pitchFamily="34" charset="0"/>
              </a:defRPr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9A94D6-98E9-43AD-887C-AF16150F0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024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2EE8A92-378F-4B53-89A2-49841A1AE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11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FE4E5F1-9378-4AEC-BDE3-6F01D355C5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931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50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B8632E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5312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50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75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D5530-8094-4FDF-8249-DB565CB8C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10C4C8-880B-47DB-B834-436DF960D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C7B314-4E9D-40A5-8966-82971CA5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D33-7246-4B70-BDD3-B2F37572E94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548C3B-ACD4-4ED1-B307-448B25AD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13CF03-6259-4989-AAFF-3CFAAFE5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DDFD-FC68-4A94-8094-D5E40A8E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5D32B-C142-4022-96CC-AF0AFBC7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D3FFB3-393D-4837-9455-41F1F617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D6BC-2E26-424E-A9C6-02D5DCFBBB06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5CF2E0-A1C0-4F6F-9BA2-7903FF9F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C5B180-82AF-4C03-BF8B-ED837DD6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20E-F8AC-45F9-83A1-27AABBB9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9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9A0D95-88F7-4BDE-BEFD-E5927D74A0CD}"/>
              </a:ext>
            </a:extLst>
          </p:cNvPr>
          <p:cNvSpPr txBox="1"/>
          <p:nvPr userDrawn="1"/>
        </p:nvSpPr>
        <p:spPr>
          <a:xfrm>
            <a:off x="8153400" y="6428601"/>
            <a:ext cx="73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Slide </a:t>
            </a:r>
            <a:fld id="{900C552A-2858-45BF-85E6-1D2C2024FD06}" type="slidenum">
              <a:rPr lang="en-US" sz="1200" kern="1200" baseline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E59C2B-2EBF-4411-8C89-0AC212B13453}"/>
              </a:ext>
            </a:extLst>
          </p:cNvPr>
          <p:cNvSpPr txBox="1"/>
          <p:nvPr userDrawn="1"/>
        </p:nvSpPr>
        <p:spPr>
          <a:xfrm>
            <a:off x="381000" y="6428600"/>
            <a:ext cx="12954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FCS</a:t>
            </a:r>
            <a:r>
              <a:rPr lang="en-US" sz="1200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GROUP</a:t>
            </a:r>
            <a:endParaRPr lang="en-US" sz="12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0" algn="l" defTabSz="914400" rtl="0" eaLnBrk="1" latinLnBrk="0" hangingPunct="1">
        <a:spcBef>
          <a:spcPct val="0"/>
        </a:spcBef>
        <a:buNone/>
        <a:defRPr lang="en-US" sz="3600" b="1" kern="1200" dirty="0">
          <a:solidFill>
            <a:srgbClr val="B8632E"/>
          </a:solidFill>
          <a:effectLst/>
          <a:latin typeface="Arial Narrow" panose="020B060602020203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B575D"/>
        </a:buClr>
        <a:buSzPct val="100000"/>
        <a:buFont typeface="Arial Narrow" panose="020B0606020202030204" pitchFamily="34" charset="0"/>
        <a:buChar char="●"/>
        <a:defRPr lang="en-US" sz="2000" b="1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4B575D"/>
        </a:buClr>
        <a:buFont typeface="Arial Narrow" panose="020B0606020202030204" pitchFamily="34" charset="0"/>
        <a:buChar char="»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4B575D"/>
        </a:buClr>
        <a:buFont typeface="Arial Narrow" panose="020B060602020203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000" kern="1200" dirty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F366F8-31EA-4572-8AF0-D7A21BD635EF}"/>
              </a:ext>
            </a:extLst>
          </p:cNvPr>
          <p:cNvSpPr/>
          <p:nvPr/>
        </p:nvSpPr>
        <p:spPr>
          <a:xfrm>
            <a:off x="15354" y="0"/>
            <a:ext cx="9144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203400"/>
            <a:ext cx="457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Advisory Committee Meeting</a:t>
            </a:r>
          </a:p>
          <a:p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June 9, 2022</a:t>
            </a:r>
          </a:p>
          <a:p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Todd Chase, AICP, LEED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Tim Wood</a:t>
            </a:r>
          </a:p>
          <a:p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9815" y="298727"/>
            <a:ext cx="8883192" cy="1496057"/>
            <a:chOff x="-196391" y="318771"/>
            <a:chExt cx="8883192" cy="1496057"/>
          </a:xfrm>
        </p:grpSpPr>
        <p:sp>
          <p:nvSpPr>
            <p:cNvPr id="23" name="Chevron 22"/>
            <p:cNvSpPr/>
            <p:nvPr userDrawn="1"/>
          </p:nvSpPr>
          <p:spPr>
            <a:xfrm>
              <a:off x="6069176" y="327126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 userDrawn="1"/>
          </p:nvSpPr>
          <p:spPr>
            <a:xfrm>
              <a:off x="7485103" y="32869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B8632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 userDrawn="1"/>
          </p:nvSpPr>
          <p:spPr>
            <a:xfrm>
              <a:off x="6776057" y="31877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Pentagon 25"/>
            <p:cNvSpPr/>
            <p:nvPr userDrawn="1"/>
          </p:nvSpPr>
          <p:spPr>
            <a:xfrm>
              <a:off x="-196391" y="327581"/>
              <a:ext cx="6749415" cy="1466295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33923" y="400153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Economic Opportunities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5981AF-BAE9-420A-A728-7F3B5A42F71A}"/>
              </a:ext>
            </a:extLst>
          </p:cNvPr>
          <p:cNvGrpSpPr/>
          <p:nvPr/>
        </p:nvGrpSpPr>
        <p:grpSpPr>
          <a:xfrm>
            <a:off x="-205304" y="5986623"/>
            <a:ext cx="9728017" cy="750695"/>
            <a:chOff x="-196392" y="5862869"/>
            <a:chExt cx="9721391" cy="750695"/>
          </a:xfrm>
        </p:grpSpPr>
        <p:sp>
          <p:nvSpPr>
            <p:cNvPr id="13" name="Rectangle 12"/>
            <p:cNvSpPr/>
            <p:nvPr/>
          </p:nvSpPr>
          <p:spPr>
            <a:xfrm>
              <a:off x="-196392" y="5862869"/>
              <a:ext cx="9721391" cy="750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208" y="5965314"/>
              <a:ext cx="2301583" cy="545804"/>
            </a:xfrm>
            <a:prstGeom prst="rect">
              <a:avLst/>
            </a:prstGeom>
          </p:spPr>
        </p:pic>
      </p:grp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16F6F648-F11F-4BC3-B205-CB1A79625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" y="457201"/>
            <a:ext cx="2282467" cy="9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C4CB37-B9C7-D681-F3E8-6207FBB58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701" y="971550"/>
            <a:ext cx="4040188" cy="639762"/>
          </a:xfrm>
        </p:spPr>
        <p:txBody>
          <a:bodyPr/>
          <a:lstStyle/>
          <a:p>
            <a:r>
              <a:rPr lang="en-US" dirty="0"/>
              <a:t>Workforce Trends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AE81D1-629F-60C5-5910-FF2F8D96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757" y="1611312"/>
            <a:ext cx="4040188" cy="3951288"/>
          </a:xfrm>
        </p:spPr>
        <p:txBody>
          <a:bodyPr/>
          <a:lstStyle/>
          <a:p>
            <a:r>
              <a:rPr lang="en-US" b="0" dirty="0"/>
              <a:t>Aging population </a:t>
            </a:r>
          </a:p>
          <a:p>
            <a:r>
              <a:rPr lang="en-US" b="0" dirty="0"/>
              <a:t>Working from home</a:t>
            </a:r>
          </a:p>
          <a:p>
            <a:r>
              <a:rPr lang="en-US" b="0" dirty="0"/>
              <a:t>Labor force participation dropping</a:t>
            </a:r>
          </a:p>
          <a:p>
            <a:r>
              <a:rPr lang="en-US" b="0" dirty="0"/>
              <a:t>Migration from cities to burbs</a:t>
            </a:r>
          </a:p>
          <a:p>
            <a:r>
              <a:rPr lang="en-US" b="0" dirty="0"/>
              <a:t>Zoom Cities </a:t>
            </a:r>
          </a:p>
          <a:p>
            <a:r>
              <a:rPr lang="en-US" b="0" dirty="0"/>
              <a:t>Housing costs / availability </a:t>
            </a:r>
          </a:p>
          <a:p>
            <a:r>
              <a:rPr lang="en-US" b="0" dirty="0"/>
              <a:t>Income not keeping up with inflation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A7BBB-69DB-92C8-627F-4210E5E9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92" y="201678"/>
            <a:ext cx="7542007" cy="914400"/>
          </a:xfrm>
        </p:spPr>
        <p:txBody>
          <a:bodyPr/>
          <a:lstStyle/>
          <a:p>
            <a:r>
              <a:rPr lang="en-US" dirty="0"/>
              <a:t>Regional Dynamics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B2E42E-6942-0629-A91E-DD6444E7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89" y="1135622"/>
            <a:ext cx="4395042" cy="2955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4E4487-BE9D-9A1D-8959-B5FF118A1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338381"/>
            <a:ext cx="4901630" cy="18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2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C4CB37-B9C7-D681-F3E8-6207FBB58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128" y="1074738"/>
            <a:ext cx="4040188" cy="639762"/>
          </a:xfrm>
        </p:spPr>
        <p:txBody>
          <a:bodyPr/>
          <a:lstStyle/>
          <a:p>
            <a:r>
              <a:rPr lang="en-US" dirty="0"/>
              <a:t>Market Trends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AE81D1-629F-60C5-5910-FF2F8D96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528" y="1714500"/>
            <a:ext cx="3269672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Vacancy dropping for industrial and multifamily</a:t>
            </a:r>
          </a:p>
          <a:p>
            <a:r>
              <a:rPr lang="en-US" b="0" dirty="0"/>
              <a:t>Retail and office vacancies still high, but not in Canby </a:t>
            </a:r>
          </a:p>
          <a:p>
            <a:r>
              <a:rPr lang="en-US" b="0" dirty="0"/>
              <a:t>Employment growth heading south and north of Portland </a:t>
            </a:r>
          </a:p>
          <a:p>
            <a:r>
              <a:rPr lang="en-US" b="0" dirty="0"/>
              <a:t>Health care, energy, food processing, distribution sectors adding jobs</a:t>
            </a:r>
          </a:p>
          <a:p>
            <a:r>
              <a:rPr lang="en-US" b="0" dirty="0"/>
              <a:t>Very low unemployment</a:t>
            </a:r>
          </a:p>
          <a:p>
            <a:r>
              <a:rPr lang="en-US" b="0" dirty="0"/>
              <a:t>Trade Leakage from Canby for eating/drinking could support more restaurants 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4FD144-1598-6574-F5BD-F514E8AD8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1316" y="1371600"/>
            <a:ext cx="4041775" cy="639762"/>
          </a:xfrm>
        </p:spPr>
        <p:txBody>
          <a:bodyPr>
            <a:normAutofit/>
          </a:bodyPr>
          <a:lstStyle/>
          <a:p>
            <a:r>
              <a:rPr lang="en-US" sz="2000" dirty="0"/>
              <a:t>Industrial Activity: Portland Region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AEAEC5E-4512-9492-AEC6-F45A9BBD16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4634" t="25032" r="26405" b="33992"/>
          <a:stretch/>
        </p:blipFill>
        <p:spPr>
          <a:xfrm>
            <a:off x="3581400" y="2044356"/>
            <a:ext cx="5363802" cy="24082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A7BBB-69DB-92C8-627F-4210E5E9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Dynamics</a:t>
            </a:r>
          </a:p>
        </p:txBody>
      </p:sp>
    </p:spTree>
    <p:extLst>
      <p:ext uri="{BB962C8B-B14F-4D97-AF65-F5344CB8AC3E}">
        <p14:creationId xmlns:p14="http://schemas.microsoft.com/office/powerpoint/2010/main" val="114659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AE81D1-629F-60C5-5910-FF2F8D96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774" y="1173110"/>
            <a:ext cx="3505200" cy="3951288"/>
          </a:xfrm>
        </p:spPr>
        <p:txBody>
          <a:bodyPr/>
          <a:lstStyle/>
          <a:p>
            <a:r>
              <a:rPr lang="en-US" b="0" dirty="0"/>
              <a:t>Most Job Growth occurring on industrial lands</a:t>
            </a:r>
          </a:p>
          <a:p>
            <a:r>
              <a:rPr lang="en-US" b="0" dirty="0"/>
              <a:t>Fast growing sectors: construction, manufacturing, health care, waste management, retail, food services and tech.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A7BBB-69DB-92C8-627F-4210E5E9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Canby Trends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13CF63-B2FC-D086-7962-8DA6857EA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157" y="457200"/>
            <a:ext cx="4292146" cy="5296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F3DAFF-BCE6-18AE-6EAB-A0B055290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" y="3733800"/>
            <a:ext cx="4113306" cy="16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C4CB37-B9C7-D681-F3E8-6207FBB58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1400" y="2833904"/>
            <a:ext cx="4040188" cy="551102"/>
          </a:xfrm>
        </p:spPr>
        <p:txBody>
          <a:bodyPr/>
          <a:lstStyle/>
          <a:p>
            <a:r>
              <a:rPr lang="en-US" dirty="0"/>
              <a:t>Major Private Businesses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AE81D1-629F-60C5-5910-FF2F8D96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179" y="1175693"/>
            <a:ext cx="4871842" cy="3875088"/>
          </a:xfrm>
        </p:spPr>
        <p:txBody>
          <a:bodyPr/>
          <a:lstStyle/>
          <a:p>
            <a:r>
              <a:rPr lang="en-US" b="0" dirty="0"/>
              <a:t>Mix of small, medium and large employers </a:t>
            </a:r>
          </a:p>
          <a:p>
            <a:r>
              <a:rPr lang="en-US" b="0" dirty="0"/>
              <a:t>Concentrations: energy, high tech, metals, construction, warehousing, food processing</a:t>
            </a:r>
          </a:p>
          <a:p>
            <a:r>
              <a:rPr lang="en-US" b="0" dirty="0"/>
              <a:t>Most growth in small to medium size businesses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A7BBB-69DB-92C8-627F-4210E5E9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Canby Trends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80B1F7-AED7-31D5-1569-080D0DF83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37" y="2971800"/>
            <a:ext cx="7206646" cy="319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58DADE-4930-2E60-FF42-38B835202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824" y="-161400"/>
            <a:ext cx="3553173" cy="27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1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5451021"/>
            <a:ext cx="9144000" cy="549729"/>
          </a:xfrm>
          <a:prstGeom prst="rect">
            <a:avLst/>
          </a:prstGeom>
          <a:solidFill>
            <a:srgbClr val="3B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AFAB9EF-4ECD-45D0-80C2-87485F75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2007" cy="914400"/>
          </a:xfrm>
        </p:spPr>
        <p:txBody>
          <a:bodyPr/>
          <a:lstStyle/>
          <a:p>
            <a:r>
              <a:rPr lang="en-US" dirty="0"/>
              <a:t>Canby’s Job Clusters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BF2307-98D2-DE83-355E-0493B877B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83" t="28744" r="28092" b="13769"/>
          <a:stretch/>
        </p:blipFill>
        <p:spPr>
          <a:xfrm>
            <a:off x="1196419" y="1111989"/>
            <a:ext cx="6880782" cy="46340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F1AA85-3E22-47A9-76EE-D9C702AB0519}"/>
              </a:ext>
            </a:extLst>
          </p:cNvPr>
          <p:cNvSpPr txBox="1"/>
          <p:nvPr/>
        </p:nvSpPr>
        <p:spPr>
          <a:xfrm>
            <a:off x="7861481" y="479539"/>
            <a:ext cx="1024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LQ and Growing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DB3D10-409F-DB50-A384-92B0A2E919C7}"/>
              </a:ext>
            </a:extLst>
          </p:cNvPr>
          <p:cNvSpPr txBox="1"/>
          <p:nvPr/>
        </p:nvSpPr>
        <p:spPr>
          <a:xfrm>
            <a:off x="250818" y="4343400"/>
            <a:ext cx="89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LQ and Slowing</a:t>
            </a:r>
          </a:p>
        </p:txBody>
      </p:sp>
    </p:spTree>
    <p:extLst>
      <p:ext uri="{BB962C8B-B14F-4D97-AF65-F5344CB8AC3E}">
        <p14:creationId xmlns:p14="http://schemas.microsoft.com/office/powerpoint/2010/main" val="236429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5451021"/>
            <a:ext cx="9144000" cy="549729"/>
          </a:xfrm>
          <a:prstGeom prst="rect">
            <a:avLst/>
          </a:prstGeom>
          <a:solidFill>
            <a:srgbClr val="3B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AFAB9EF-4ECD-45D0-80C2-87485F75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2007" cy="914400"/>
          </a:xfrm>
        </p:spPr>
        <p:txBody>
          <a:bodyPr/>
          <a:lstStyle/>
          <a:p>
            <a:r>
              <a:rPr lang="en-US" dirty="0"/>
              <a:t>Clusters with Highest Wages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F1AA85-3E22-47A9-76EE-D9C702AB0519}"/>
              </a:ext>
            </a:extLst>
          </p:cNvPr>
          <p:cNvSpPr txBox="1"/>
          <p:nvPr/>
        </p:nvSpPr>
        <p:spPr>
          <a:xfrm>
            <a:off x="8218862" y="1066800"/>
            <a:ext cx="1024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Wage and Growing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DB3D10-409F-DB50-A384-92B0A2E919C7}"/>
              </a:ext>
            </a:extLst>
          </p:cNvPr>
          <p:cNvSpPr txBox="1"/>
          <p:nvPr/>
        </p:nvSpPr>
        <p:spPr>
          <a:xfrm>
            <a:off x="112764" y="4038600"/>
            <a:ext cx="87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Wage  and Slowing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6ABCD3-FEA5-98E0-BA2B-4EACDF75E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05" y="1485188"/>
            <a:ext cx="7247901" cy="39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Industries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D6B714-0EEC-A63D-264F-5514BCA00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93276"/>
            <a:ext cx="6322807" cy="54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AE81D1-629F-60C5-5910-FF2F8D96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536" y="1371599"/>
            <a:ext cx="7657464" cy="3496575"/>
          </a:xfrm>
        </p:spPr>
        <p:txBody>
          <a:bodyPr/>
          <a:lstStyle/>
          <a:p>
            <a:r>
              <a:rPr lang="en-US" b="0" dirty="0"/>
              <a:t>Canby can expect to add between 3,355 and 7,237 jobs over next 20 years</a:t>
            </a:r>
          </a:p>
          <a:p>
            <a:r>
              <a:rPr lang="en-US" b="0" dirty="0"/>
              <a:t>Most growth in small to medium size businesses</a:t>
            </a:r>
          </a:p>
          <a:p>
            <a:r>
              <a:rPr lang="en-US" b="0" dirty="0"/>
              <a:t>Employment land needs range from 222 to 522 acres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A7BBB-69DB-92C8-627F-4210E5E9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Canby Employment Land Needs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1DB055-3BEA-5E24-B7EC-FD27474B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01235"/>
            <a:ext cx="6576819" cy="1923719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2981513D-98B4-20C2-D418-7D2B8DECAE4E}"/>
              </a:ext>
            </a:extLst>
          </p:cNvPr>
          <p:cNvSpPr/>
          <p:nvPr/>
        </p:nvSpPr>
        <p:spPr>
          <a:xfrm>
            <a:off x="5562600" y="4492733"/>
            <a:ext cx="2004819" cy="537271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0F670D-ED70-E1D1-133C-C99A6E17183B}"/>
              </a:ext>
            </a:extLst>
          </p:cNvPr>
          <p:cNvSpPr txBox="1"/>
          <p:nvPr/>
        </p:nvSpPr>
        <p:spPr>
          <a:xfrm>
            <a:off x="6143430" y="4591175"/>
            <a:ext cx="843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Land Need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2FF967-7D4A-0F5B-634A-6686D1CF7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033" y="5109270"/>
            <a:ext cx="6397907" cy="10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8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Size Requirements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78F9DD-42F9-9BDB-E9B1-B5ACCE82D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77" y="3154001"/>
            <a:ext cx="6621780" cy="3082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7E7B04-ED2D-D3A5-5E2E-77966A469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93" y="1524000"/>
            <a:ext cx="2016441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BCEC50-639B-793E-A15F-DF7C1B91D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429743"/>
            <a:ext cx="2459220" cy="1487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A0499C-0430-0C31-5E54-7A81775A5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725" y="1200383"/>
            <a:ext cx="280259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7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5451021"/>
            <a:ext cx="9144000" cy="549729"/>
          </a:xfrm>
          <a:prstGeom prst="rect">
            <a:avLst/>
          </a:prstGeom>
          <a:solidFill>
            <a:srgbClr val="3B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AFAB9EF-4ECD-45D0-80C2-87485F75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2007" cy="914400"/>
          </a:xfrm>
        </p:spPr>
        <p:txBody>
          <a:bodyPr/>
          <a:lstStyle/>
          <a:p>
            <a:r>
              <a:rPr lang="en-US" dirty="0"/>
              <a:t>Next Steps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BD8D90-26DA-F615-9740-41192BE8F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82386"/>
            <a:ext cx="8702584" cy="46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AFD90-254D-415A-9224-908438ED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FA932-FD86-4329-B12A-8B409F622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Economic Opportunities Analysis (EOA) Methodology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Buildable Land Inventory Findings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Economic Trends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Target Industries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Site Suitability Discussion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Next Steps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06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929FE5-6C32-447C-8313-29B695D002B1}"/>
              </a:ext>
            </a:extLst>
          </p:cNvPr>
          <p:cNvSpPr/>
          <p:nvPr/>
        </p:nvSpPr>
        <p:spPr>
          <a:xfrm>
            <a:off x="9939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D2B856-AC74-445F-AF9A-A087F77CA462}"/>
              </a:ext>
            </a:extLst>
          </p:cNvPr>
          <p:cNvSpPr txBox="1"/>
          <p:nvPr/>
        </p:nvSpPr>
        <p:spPr>
          <a:xfrm>
            <a:off x="2148069" y="1336119"/>
            <a:ext cx="480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Discussion 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US" dirty="0"/>
          </a:p>
          <a:p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2CF76E6-F09D-4AFC-BE15-7DAB17CBC553}"/>
              </a:ext>
            </a:extLst>
          </p:cNvPr>
          <p:cNvGrpSpPr/>
          <p:nvPr/>
        </p:nvGrpSpPr>
        <p:grpSpPr>
          <a:xfrm>
            <a:off x="-152400" y="5862869"/>
            <a:ext cx="9448800" cy="750695"/>
            <a:chOff x="-152400" y="5862869"/>
            <a:chExt cx="9448800" cy="7506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8A55CC5-E927-4D37-A97C-A7CA2EFA588C}"/>
                </a:ext>
              </a:extLst>
            </p:cNvPr>
            <p:cNvSpPr/>
            <p:nvPr/>
          </p:nvSpPr>
          <p:spPr>
            <a:xfrm>
              <a:off x="-152400" y="5862869"/>
              <a:ext cx="9448800" cy="750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8CC010C-0876-4015-9A6B-3D6316AB4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577" y="5965314"/>
              <a:ext cx="2301583" cy="545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62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CB2F42-97E0-41D7-8B68-371D7D348E52}"/>
              </a:ext>
            </a:extLst>
          </p:cNvPr>
          <p:cNvSpPr txBox="1"/>
          <p:nvPr/>
        </p:nvSpPr>
        <p:spPr>
          <a:xfrm>
            <a:off x="5334000" y="2551837"/>
            <a:ext cx="2959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City of Canby is made up by almost 3,000 acres. Canby’s urban growth boundary adds another 500 acres. Large swaths of lands are currently unbuilt or under construction.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6388B4-8461-4F93-B58F-B96E8FBAA239}"/>
              </a:ext>
            </a:extLst>
          </p:cNvPr>
          <p:cNvSpPr txBox="1"/>
          <p:nvPr/>
        </p:nvSpPr>
        <p:spPr>
          <a:xfrm>
            <a:off x="4454014" y="1535981"/>
            <a:ext cx="468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8632E"/>
                </a:solidFill>
                <a:latin typeface="Arial Narrow" panose="020B0606020202030204" pitchFamily="34" charset="0"/>
              </a:rPr>
              <a:t>Canby UGB</a:t>
            </a:r>
          </a:p>
        </p:txBody>
      </p:sp>
    </p:spTree>
    <p:extLst>
      <p:ext uri="{BB962C8B-B14F-4D97-AF65-F5344CB8AC3E}">
        <p14:creationId xmlns:p14="http://schemas.microsoft.com/office/powerpoint/2010/main" val="236700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5451021"/>
            <a:ext cx="9144000" cy="549729"/>
          </a:xfrm>
          <a:prstGeom prst="rect">
            <a:avLst/>
          </a:prstGeom>
          <a:solidFill>
            <a:srgbClr val="3B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4758AB-5FB3-4723-BD02-1622598C92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4403" r="17526" b="28599"/>
          <a:stretch/>
        </p:blipFill>
        <p:spPr>
          <a:xfrm>
            <a:off x="4572000" y="1243440"/>
            <a:ext cx="4114800" cy="2778825"/>
          </a:xfrm>
          <a:prstGeom prst="rect">
            <a:avLst/>
          </a:prstGeom>
        </p:spPr>
      </p:pic>
      <p:sp>
        <p:nvSpPr>
          <p:cNvPr id="7" name="Rectangular Callout 3">
            <a:extLst>
              <a:ext uri="{FF2B5EF4-FFF2-40B4-BE49-F238E27FC236}">
                <a16:creationId xmlns:a16="http://schemas.microsoft.com/office/drawing/2014/main" xmlns="" id="{8BB3587A-650D-439E-8AAB-E663C6C35351}"/>
              </a:ext>
            </a:extLst>
          </p:cNvPr>
          <p:cNvSpPr/>
          <p:nvPr/>
        </p:nvSpPr>
        <p:spPr>
          <a:xfrm>
            <a:off x="687817" y="1600200"/>
            <a:ext cx="3884183" cy="4038600"/>
          </a:xfrm>
          <a:prstGeom prst="wedgeRectCallout">
            <a:avLst>
              <a:gd name="adj1" fmla="val 65722"/>
              <a:gd name="adj2" fmla="val -37593"/>
            </a:avLst>
          </a:prstGeom>
          <a:solidFill>
            <a:schemeClr val="bg1"/>
          </a:solidFill>
          <a:ln w="76200">
            <a:solidFill>
              <a:srgbClr val="4B5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9" name="Curved Up Ribbon 2">
            <a:extLst>
              <a:ext uri="{FF2B5EF4-FFF2-40B4-BE49-F238E27FC236}">
                <a16:creationId xmlns:a16="http://schemas.microsoft.com/office/drawing/2014/main" xmlns="" id="{4963689E-5F00-48A6-9846-D641106BBBD9}"/>
              </a:ext>
            </a:extLst>
          </p:cNvPr>
          <p:cNvSpPr/>
          <p:nvPr/>
        </p:nvSpPr>
        <p:spPr>
          <a:xfrm>
            <a:off x="4984813" y="3951350"/>
            <a:ext cx="2666338" cy="131445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4DE23F-0CB5-457C-8928-7F5DEA12B26D}"/>
              </a:ext>
            </a:extLst>
          </p:cNvPr>
          <p:cNvSpPr txBox="1"/>
          <p:nvPr/>
        </p:nvSpPr>
        <p:spPr>
          <a:xfrm>
            <a:off x="5563565" y="4123827"/>
            <a:ext cx="1485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>
                <a:solidFill>
                  <a:schemeClr val="bg1"/>
                </a:solidFill>
              </a:rPr>
              <a:t>OAR 660-009</a:t>
            </a:r>
          </a:p>
          <a:p>
            <a:pPr algn="ctr"/>
            <a:r>
              <a:rPr lang="en-US" sz="1350" i="1" dirty="0">
                <a:solidFill>
                  <a:schemeClr val="bg1"/>
                </a:solidFill>
              </a:rPr>
              <a:t>EOA Policy Update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0B7F43AD-2522-435E-B7BA-3B6E6F4DB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35" y="1635585"/>
            <a:ext cx="3656858" cy="301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b="1" i="0" spc="15" dirty="0">
                <a:uFill>
                  <a:solidFill>
                    <a:srgbClr val="CF8142"/>
                  </a:solidFill>
                </a:uFill>
                <a:ea typeface="Times New Roman" panose="02020603050405020304" pitchFamily="18" charset="0"/>
              </a:rPr>
              <a:t>Canby’s vision for strengthening economy </a:t>
            </a:r>
            <a:r>
              <a:rPr lang="en-US" i="0" spc="15" dirty="0">
                <a:uFill>
                  <a:solidFill>
                    <a:srgbClr val="CF8142"/>
                  </a:solidFill>
                </a:uFill>
                <a:ea typeface="Times New Roman" panose="02020603050405020304" pitchFamily="18" charset="0"/>
              </a:rPr>
              <a:t>through economic policies that include community development objectives related to: </a:t>
            </a: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rgbClr val="4B575D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i="0" spc="15" dirty="0">
                <a:uFill>
                  <a:solidFill>
                    <a:srgbClr val="CF8142"/>
                  </a:solidFill>
                </a:uFill>
                <a:ea typeface="Times New Roman" panose="02020603050405020304" pitchFamily="18" charset="0"/>
              </a:rPr>
              <a:t>Urban land requirements (land needs) for 20-year employment growth forecasts.</a:t>
            </a: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rgbClr val="4B575D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i="0" spc="15" dirty="0">
                <a:uFill>
                  <a:solidFill>
                    <a:srgbClr val="CF8142"/>
                  </a:solidFill>
                </a:uFill>
                <a:ea typeface="Times New Roman" panose="02020603050405020304" pitchFamily="18" charset="0"/>
              </a:rPr>
              <a:t>Buildable Land</a:t>
            </a:r>
            <a:r>
              <a:rPr lang="en-US" i="0" spc="15" dirty="0">
                <a:ea typeface="Times New Roman" panose="02020603050405020304" pitchFamily="18" charset="0"/>
              </a:rPr>
              <a:t> Inventory.</a:t>
            </a: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rgbClr val="4B575D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i="0" spc="15" dirty="0">
                <a:ea typeface="Times New Roman" panose="02020603050405020304" pitchFamily="18" charset="0"/>
              </a:rPr>
              <a:t>Equity &amp; Inclusion: Priority Populations</a:t>
            </a: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rgbClr val="4B575D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i="0" spc="15" dirty="0">
                <a:ea typeface="Times New Roman" panose="02020603050405020304" pitchFamily="18" charset="0"/>
              </a:rPr>
              <a:t>Community Participation </a:t>
            </a: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rgbClr val="4B575D"/>
              </a:buClr>
              <a:buSzPts val="1200"/>
              <a:buFont typeface="Wingdings" panose="05000000000000000000" pitchFamily="2" charset="2"/>
              <a:buChar char=""/>
            </a:pPr>
            <a:r>
              <a:rPr lang="en-US" i="0" spc="15" dirty="0">
                <a:ea typeface="Times New Roman" panose="02020603050405020304" pitchFamily="18" charset="0"/>
              </a:rPr>
              <a:t>Policy Goals and Objectives</a:t>
            </a:r>
          </a:p>
          <a:p>
            <a:pPr>
              <a:spcBef>
                <a:spcPct val="20000"/>
              </a:spcBef>
            </a:pPr>
            <a:r>
              <a:rPr lang="en-US" altLang="en-US" sz="1800" i="0" dirty="0">
                <a:latin typeface="Arial Narrow" panose="020B0606020202030204" pitchFamily="34" charset="0"/>
              </a:rPr>
              <a:t> </a:t>
            </a:r>
            <a:endParaRPr lang="en-US" altLang="en-US" sz="18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18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18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1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1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100" b="1" i="0" dirty="0"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5CC5C-BC60-480C-9E2A-1380C1AA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793" y="293279"/>
            <a:ext cx="7542007" cy="914400"/>
          </a:xfrm>
        </p:spPr>
        <p:txBody>
          <a:bodyPr/>
          <a:lstStyle/>
          <a:p>
            <a:r>
              <a:rPr lang="en-US" dirty="0"/>
              <a:t>EOA Overview </a:t>
            </a:r>
          </a:p>
        </p:txBody>
      </p:sp>
    </p:spTree>
    <p:extLst>
      <p:ext uri="{BB962C8B-B14F-4D97-AF65-F5344CB8AC3E}">
        <p14:creationId xmlns:p14="http://schemas.microsoft.com/office/powerpoint/2010/main" val="216622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Canby EOA Methodology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128165-BE0A-4D2B-9E8C-4F70A7E6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02" y="1196591"/>
            <a:ext cx="6972996" cy="58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4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684D0-C4B1-42B9-83A0-BCF16C58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2325"/>
            <a:ext cx="9144000" cy="994172"/>
          </a:xfrm>
        </p:spPr>
        <p:txBody>
          <a:bodyPr/>
          <a:lstStyle/>
          <a:p>
            <a:pPr algn="ctr"/>
            <a:r>
              <a:rPr lang="en-US" dirty="0"/>
              <a:t>Land Base for EOA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BE46AE-11C7-4A9E-AF44-D355E85C6E04}"/>
              </a:ext>
            </a:extLst>
          </p:cNvPr>
          <p:cNvSpPr txBox="1"/>
          <p:nvPr/>
        </p:nvSpPr>
        <p:spPr>
          <a:xfrm>
            <a:off x="3900697" y="3914914"/>
            <a:ext cx="1074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Under Review</a:t>
            </a:r>
          </a:p>
        </p:txBody>
      </p:sp>
    </p:spTree>
    <p:extLst>
      <p:ext uri="{BB962C8B-B14F-4D97-AF65-F5344CB8AC3E}">
        <p14:creationId xmlns:p14="http://schemas.microsoft.com/office/powerpoint/2010/main" val="22564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4454014" y="1535981"/>
            <a:ext cx="468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8632E"/>
                </a:solidFill>
                <a:latin typeface="Arial Narrow" panose="020B0606020202030204" pitchFamily="34" charset="0"/>
              </a:rPr>
              <a:t>Employment 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CB2F42-97E0-41D7-8B68-371D7D348E52}"/>
              </a:ext>
            </a:extLst>
          </p:cNvPr>
          <p:cNvSpPr txBox="1"/>
          <p:nvPr/>
        </p:nvSpPr>
        <p:spPr>
          <a:xfrm>
            <a:off x="5319322" y="2210021"/>
            <a:ext cx="295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Employment land is made up by commercial and industrial zoning and plan designations including residential commercial. </a:t>
            </a:r>
          </a:p>
        </p:txBody>
      </p:sp>
    </p:spTree>
    <p:extLst>
      <p:ext uri="{BB962C8B-B14F-4D97-AF65-F5344CB8AC3E}">
        <p14:creationId xmlns:p14="http://schemas.microsoft.com/office/powerpoint/2010/main" val="390249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4454014" y="1199802"/>
            <a:ext cx="468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8632E"/>
                </a:solidFill>
                <a:latin typeface="Arial Narrow" panose="020B0606020202030204" pitchFamily="34" charset="0"/>
              </a:rPr>
              <a:t>Current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B45F56-C8BF-44B2-AEA7-4564FCE86BCB}"/>
              </a:ext>
            </a:extLst>
          </p:cNvPr>
          <p:cNvSpPr txBox="1"/>
          <p:nvPr/>
        </p:nvSpPr>
        <p:spPr>
          <a:xfrm>
            <a:off x="6078682" y="2013239"/>
            <a:ext cx="279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Industrial development ranges from warehousing/distribution to manufacturing. </a:t>
            </a:r>
          </a:p>
        </p:txBody>
      </p:sp>
    </p:spTree>
    <p:extLst>
      <p:ext uri="{BB962C8B-B14F-4D97-AF65-F5344CB8AC3E}">
        <p14:creationId xmlns:p14="http://schemas.microsoft.com/office/powerpoint/2010/main" val="329522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01" y="692765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4583802" y="477579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8632E"/>
                </a:solidFill>
                <a:latin typeface="Arial Narrow" panose="020B0606020202030204" pitchFamily="34" charset="0"/>
              </a:rPr>
              <a:t>Employment Vacant Combined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CB2F42-97E0-41D7-8B68-371D7D348E52}"/>
              </a:ext>
            </a:extLst>
          </p:cNvPr>
          <p:cNvSpPr txBox="1"/>
          <p:nvPr/>
        </p:nvSpPr>
        <p:spPr>
          <a:xfrm>
            <a:off x="4648200" y="1694405"/>
            <a:ext cx="4050402" cy="18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Canby has 175 acres spread among 69 vacant lots: 20 lots that are assumed half vacant, and 17 lots with at least one-half acre of unimproved land.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5D70BA-79A4-4576-AEC1-9DCBE443BED6}"/>
              </a:ext>
            </a:extLst>
          </p:cNvPr>
          <p:cNvSpPr txBox="1"/>
          <p:nvPr/>
        </p:nvSpPr>
        <p:spPr>
          <a:xfrm>
            <a:off x="3851445" y="5664541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DRAFT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DCEC06-FAAA-5C40-95B8-95D50D54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02" y="3091445"/>
            <a:ext cx="4380161" cy="1369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AE2902-4BBB-3F63-08F0-CD4D3C30828D}"/>
              </a:ext>
            </a:extLst>
          </p:cNvPr>
          <p:cNvSpPr txBox="1"/>
          <p:nvPr/>
        </p:nvSpPr>
        <p:spPr>
          <a:xfrm>
            <a:off x="6593292" y="4675868"/>
            <a:ext cx="229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Only 1 lot over 10 acres and 2 lots with 5-9 acres are vacant </a:t>
            </a:r>
          </a:p>
        </p:txBody>
      </p:sp>
    </p:spTree>
    <p:extLst>
      <p:ext uri="{BB962C8B-B14F-4D97-AF65-F5344CB8AC3E}">
        <p14:creationId xmlns:p14="http://schemas.microsoft.com/office/powerpoint/2010/main" val="413274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684D0-C4B1-42B9-83A0-BCF16C58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2325"/>
            <a:ext cx="9144000" cy="994172"/>
          </a:xfrm>
        </p:spPr>
        <p:txBody>
          <a:bodyPr/>
          <a:lstStyle/>
          <a:p>
            <a:pPr algn="ctr"/>
            <a:r>
              <a:rPr lang="en-US" dirty="0"/>
              <a:t>Trends Analysis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BE46AE-11C7-4A9E-AF44-D355E85C6E04}"/>
              </a:ext>
            </a:extLst>
          </p:cNvPr>
          <p:cNvSpPr txBox="1"/>
          <p:nvPr/>
        </p:nvSpPr>
        <p:spPr>
          <a:xfrm>
            <a:off x="3900697" y="3914914"/>
            <a:ext cx="8691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541442132"/>
      </p:ext>
    </p:extLst>
  </p:cSld>
  <p:clrMapOvr>
    <a:masterClrMapping/>
  </p:clrMapOvr>
</p:sld>
</file>

<file path=ppt/theme/theme1.xml><?xml version="1.0" encoding="utf-8"?>
<a:theme xmlns:a="http://schemas.openxmlformats.org/drawingml/2006/main" name="FCS_PPTX">
  <a:themeElements>
    <a:clrScheme name="FCS_Excel_Colors">
      <a:dk1>
        <a:sysClr val="windowText" lastClr="000000"/>
      </a:dk1>
      <a:lt1>
        <a:sysClr val="window" lastClr="FFFFFF"/>
      </a:lt1>
      <a:dk2>
        <a:srgbClr val="0000FF"/>
      </a:dk2>
      <a:lt2>
        <a:srgbClr val="838071"/>
      </a:lt2>
      <a:accent1>
        <a:srgbClr val="4B575D"/>
      </a:accent1>
      <a:accent2>
        <a:srgbClr val="95AC9F"/>
      </a:accent2>
      <a:accent3>
        <a:srgbClr val="A48A97"/>
      </a:accent3>
      <a:accent4>
        <a:srgbClr val="C3B47D"/>
      </a:accent4>
      <a:accent5>
        <a:srgbClr val="48746A"/>
      </a:accent5>
      <a:accent6>
        <a:srgbClr val="5ECCF3"/>
      </a:accent6>
      <a:hlink>
        <a:srgbClr val="56C7AA"/>
      </a:hlink>
      <a:folHlink>
        <a:srgbClr val="59A8D1"/>
      </a:folHlink>
    </a:clrScheme>
    <a:fontScheme name="Compac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S GROUP Powerpoint 2020 Master" id="{8DB2E90B-2FB8-449A-BB8A-4677985C9056}" vid="{DFD0E577-E2E4-48E4-AFA1-25B6C3D189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FCS GROUP Powerpoint 2020 Master</Template>
  <TotalTime>533</TotalTime>
  <Words>446</Words>
  <Application>Microsoft Office PowerPoint</Application>
  <PresentationFormat>On-screen Show (4:3)</PresentationFormat>
  <Paragraphs>89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Century Gothic</vt:lpstr>
      <vt:lpstr>Times New Roman</vt:lpstr>
      <vt:lpstr>Wingdings</vt:lpstr>
      <vt:lpstr>FCS_PPTX</vt:lpstr>
      <vt:lpstr>PowerPoint Presentation</vt:lpstr>
      <vt:lpstr>Agenda</vt:lpstr>
      <vt:lpstr>EOA Overview </vt:lpstr>
      <vt:lpstr>Canby EOA Methodology </vt:lpstr>
      <vt:lpstr>Land Base for EOA</vt:lpstr>
      <vt:lpstr>PowerPoint Presentation</vt:lpstr>
      <vt:lpstr>PowerPoint Presentation</vt:lpstr>
      <vt:lpstr>PowerPoint Presentation</vt:lpstr>
      <vt:lpstr>Trends Analysis </vt:lpstr>
      <vt:lpstr>Regional Dynamics</vt:lpstr>
      <vt:lpstr>Regional Dynamics</vt:lpstr>
      <vt:lpstr>Canby Trends </vt:lpstr>
      <vt:lpstr>Canby Trends </vt:lpstr>
      <vt:lpstr>Canby’s Job Clusters </vt:lpstr>
      <vt:lpstr>Clusters with Highest Wages</vt:lpstr>
      <vt:lpstr>Targeted Industries Discussion</vt:lpstr>
      <vt:lpstr>Canby Employment Land Needs</vt:lpstr>
      <vt:lpstr>Site Size Requirements </vt:lpstr>
      <vt:lpstr>Next Steps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Wood</dc:creator>
  <cp:lastModifiedBy>Don Hardy</cp:lastModifiedBy>
  <cp:revision>31</cp:revision>
  <cp:lastPrinted>2022-06-02T20:40:20Z</cp:lastPrinted>
  <dcterms:created xsi:type="dcterms:W3CDTF">2022-03-18T17:32:56Z</dcterms:created>
  <dcterms:modified xsi:type="dcterms:W3CDTF">2022-06-07T19:54:56Z</dcterms:modified>
</cp:coreProperties>
</file>