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34"/>
  </p:notesMasterIdLst>
  <p:sldIdLst>
    <p:sldId id="256" r:id="rId2"/>
    <p:sldId id="1586" r:id="rId3"/>
    <p:sldId id="1588" r:id="rId4"/>
    <p:sldId id="1612" r:id="rId5"/>
    <p:sldId id="1587" r:id="rId6"/>
    <p:sldId id="1613" r:id="rId7"/>
    <p:sldId id="1602" r:id="rId8"/>
    <p:sldId id="1471" r:id="rId9"/>
    <p:sldId id="1546" r:id="rId10"/>
    <p:sldId id="1584" r:id="rId11"/>
    <p:sldId id="1473" r:id="rId12"/>
    <p:sldId id="1486" r:id="rId13"/>
    <p:sldId id="1548" r:id="rId14"/>
    <p:sldId id="1488" r:id="rId15"/>
    <p:sldId id="1532" r:id="rId16"/>
    <p:sldId id="1561" r:id="rId17"/>
    <p:sldId id="1560" r:id="rId18"/>
    <p:sldId id="1478" r:id="rId19"/>
    <p:sldId id="1533" r:id="rId20"/>
    <p:sldId id="1534" r:id="rId21"/>
    <p:sldId id="1535" r:id="rId22"/>
    <p:sldId id="1536" r:id="rId23"/>
    <p:sldId id="1537" r:id="rId24"/>
    <p:sldId id="1538" r:id="rId25"/>
    <p:sldId id="1539" r:id="rId26"/>
    <p:sldId id="1540" r:id="rId27"/>
    <p:sldId id="1615" r:id="rId28"/>
    <p:sldId id="1541" r:id="rId29"/>
    <p:sldId id="1563" r:id="rId30"/>
    <p:sldId id="1559" r:id="rId31"/>
    <p:sldId id="1616" r:id="rId32"/>
    <p:sldId id="355" r:id="rId33"/>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889B886-3987-6EB4-9F74-26E065D0BE67}" name="Journie Gering" initials="JG" userId="S::journie.gering@3j-consulting.com::2947cbc6-fdbf-49f7-a0fe-d356fdaadce3" providerId="AD"/>
  <p188:author id="{5F606FC8-3EFD-B033-6D2A-64A3A2A9786B}" name="Steve Faust" initials="SF" userId="S::steve.faust@3j-consulting.com::81d4a8b5-d81f-4c07-90eb-3c1b460d59fa" providerId="AD"/>
  <p188:author id="{A9F6BCE7-85D9-175B-A60D-64DA9858BA5C}" name="Solis, Perla" initials="PS" userId="S::Perla.Solis@wsp.com::d9e55b88-3481-4c6c-8a4a-2d27caf2b17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2E49C"/>
    <a:srgbClr val="769AAE"/>
    <a:srgbClr val="D86B3A"/>
    <a:srgbClr val="EFAD19"/>
    <a:srgbClr val="F2BF49"/>
    <a:srgbClr val="808080"/>
    <a:srgbClr val="2B6082"/>
    <a:srgbClr val="AC6E8B"/>
    <a:srgbClr val="FFF4E7"/>
    <a:srgbClr val="EB911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912" autoAdjust="0"/>
    <p:restoredTop sz="85313" autoAdjust="0"/>
  </p:normalViewPr>
  <p:slideViewPr>
    <p:cSldViewPr snapToGrid="0">
      <p:cViewPr varScale="1">
        <p:scale>
          <a:sx n="59" d="100"/>
          <a:sy n="59" d="100"/>
        </p:scale>
        <p:origin x="1302"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8/10/relationships/authors" Target="author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dirty="0"/>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42C7859E-5E58-4350-9F92-96D410BC9866}" type="datetimeFigureOut">
              <a:rPr lang="en-US" smtClean="0"/>
              <a:t>9/11/2026</a:t>
            </a:fld>
            <a:endParaRPr lang="en-US" dirty="0"/>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dirty="0"/>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382E7D71-B1B8-47BE-AFD3-B8C460E13508}" type="slidenum">
              <a:rPr lang="en-US" smtClean="0"/>
              <a:t>‹#›</a:t>
            </a:fld>
            <a:endParaRPr lang="en-US" dirty="0"/>
          </a:p>
        </p:txBody>
      </p:sp>
    </p:spTree>
    <p:extLst>
      <p:ext uri="{BB962C8B-B14F-4D97-AF65-F5344CB8AC3E}">
        <p14:creationId xmlns:p14="http://schemas.microsoft.com/office/powerpoint/2010/main" val="17238150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2E7D71-B1B8-47BE-AFD3-B8C460E13508}" type="slidenum">
              <a:rPr lang="en-US" smtClean="0"/>
              <a:t>1</a:t>
            </a:fld>
            <a:endParaRPr lang="en-US" dirty="0"/>
          </a:p>
        </p:txBody>
      </p:sp>
    </p:spTree>
    <p:extLst>
      <p:ext uri="{BB962C8B-B14F-4D97-AF65-F5344CB8AC3E}">
        <p14:creationId xmlns:p14="http://schemas.microsoft.com/office/powerpoint/2010/main" val="17794765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2E7D71-B1B8-47BE-AFD3-B8C460E13508}" type="slidenum">
              <a:rPr lang="en-US" smtClean="0"/>
              <a:t>2</a:t>
            </a:fld>
            <a:endParaRPr lang="en-US" dirty="0"/>
          </a:p>
        </p:txBody>
      </p:sp>
    </p:spTree>
    <p:extLst>
      <p:ext uri="{BB962C8B-B14F-4D97-AF65-F5344CB8AC3E}">
        <p14:creationId xmlns:p14="http://schemas.microsoft.com/office/powerpoint/2010/main" val="19387881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2E7D71-B1B8-47BE-AFD3-B8C460E13508}" type="slidenum">
              <a:rPr lang="en-US" smtClean="0"/>
              <a:t>8</a:t>
            </a:fld>
            <a:endParaRPr lang="en-US" dirty="0"/>
          </a:p>
        </p:txBody>
      </p:sp>
    </p:spTree>
    <p:extLst>
      <p:ext uri="{BB962C8B-B14F-4D97-AF65-F5344CB8AC3E}">
        <p14:creationId xmlns:p14="http://schemas.microsoft.com/office/powerpoint/2010/main" val="13656762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E7FA7-BD53-B6BA-5CB8-6CCE225EF9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2127EB-2F3D-CCE6-314B-81717D63AF53}"/>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D4F3366C-2172-1A68-A72F-F718D68A128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8C1DA70-896E-0D34-4CAE-D4D96F28DB0D}"/>
              </a:ext>
            </a:extLst>
          </p:cNvPr>
          <p:cNvSpPr>
            <a:spLocks noGrp="1"/>
          </p:cNvSpPr>
          <p:nvPr>
            <p:ph type="sldNum" sz="quarter" idx="5"/>
          </p:nvPr>
        </p:nvSpPr>
        <p:spPr/>
        <p:txBody>
          <a:bodyPr/>
          <a:lstStyle/>
          <a:p>
            <a:fld id="{382E7D71-B1B8-47BE-AFD3-B8C460E13508}" type="slidenum">
              <a:rPr lang="en-US" smtClean="0"/>
              <a:t>9</a:t>
            </a:fld>
            <a:endParaRPr lang="en-US" dirty="0"/>
          </a:p>
        </p:txBody>
      </p:sp>
    </p:spTree>
    <p:extLst>
      <p:ext uri="{BB962C8B-B14F-4D97-AF65-F5344CB8AC3E}">
        <p14:creationId xmlns:p14="http://schemas.microsoft.com/office/powerpoint/2010/main" val="6846876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2DA1A-163B-A836-9308-73818F8B05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61C488-E020-4C4C-34EB-9781151D4DCC}"/>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8BBCD9CE-018A-0647-5174-2437D67F82C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BA6C6C2-6C09-CEFC-3467-1C14C9949DDE}"/>
              </a:ext>
            </a:extLst>
          </p:cNvPr>
          <p:cNvSpPr>
            <a:spLocks noGrp="1"/>
          </p:cNvSpPr>
          <p:nvPr>
            <p:ph type="sldNum" sz="quarter" idx="5"/>
          </p:nvPr>
        </p:nvSpPr>
        <p:spPr/>
        <p:txBody>
          <a:bodyPr/>
          <a:lstStyle/>
          <a:p>
            <a:fld id="{382E7D71-B1B8-47BE-AFD3-B8C460E13508}" type="slidenum">
              <a:rPr lang="en-US" smtClean="0"/>
              <a:t>10</a:t>
            </a:fld>
            <a:endParaRPr lang="en-US" dirty="0"/>
          </a:p>
        </p:txBody>
      </p:sp>
    </p:spTree>
    <p:extLst>
      <p:ext uri="{BB962C8B-B14F-4D97-AF65-F5344CB8AC3E}">
        <p14:creationId xmlns:p14="http://schemas.microsoft.com/office/powerpoint/2010/main" val="13970061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2E7D71-B1B8-47BE-AFD3-B8C460E13508}" type="slidenum">
              <a:rPr lang="en-US" smtClean="0"/>
              <a:t>11</a:t>
            </a:fld>
            <a:endParaRPr lang="en-US" dirty="0"/>
          </a:p>
        </p:txBody>
      </p:sp>
    </p:spTree>
    <p:extLst>
      <p:ext uri="{BB962C8B-B14F-4D97-AF65-F5344CB8AC3E}">
        <p14:creationId xmlns:p14="http://schemas.microsoft.com/office/powerpoint/2010/main" val="40446154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2B8025-F799-0FB3-F390-B6F6F5C32F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0866CB-B752-796E-EDDB-C53719B6F22E}"/>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6E207432-AE8C-B778-DEB1-F38F3D611A9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A3D09BF-217B-7D81-0E35-0A337486E2A5}"/>
              </a:ext>
            </a:extLst>
          </p:cNvPr>
          <p:cNvSpPr>
            <a:spLocks noGrp="1"/>
          </p:cNvSpPr>
          <p:nvPr>
            <p:ph type="sldNum" sz="quarter" idx="5"/>
          </p:nvPr>
        </p:nvSpPr>
        <p:spPr/>
        <p:txBody>
          <a:bodyPr/>
          <a:lstStyle/>
          <a:p>
            <a:fld id="{382E7D71-B1B8-47BE-AFD3-B8C460E13508}" type="slidenum">
              <a:rPr lang="en-US" smtClean="0"/>
              <a:t>13</a:t>
            </a:fld>
            <a:endParaRPr lang="en-US" dirty="0"/>
          </a:p>
        </p:txBody>
      </p:sp>
    </p:spTree>
    <p:extLst>
      <p:ext uri="{BB962C8B-B14F-4D97-AF65-F5344CB8AC3E}">
        <p14:creationId xmlns:p14="http://schemas.microsoft.com/office/powerpoint/2010/main" val="14966304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79672A-8B7A-9294-6DED-FD6821357E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D2657A-01B2-16D3-08B0-1FDDB85B2390}"/>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708CC943-FDD5-5C85-5CF3-CC6A89EA6FE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5AFEAC6-EC05-D396-CDA4-925B9F365CC9}"/>
              </a:ext>
            </a:extLst>
          </p:cNvPr>
          <p:cNvSpPr>
            <a:spLocks noGrp="1"/>
          </p:cNvSpPr>
          <p:nvPr>
            <p:ph type="sldNum" sz="quarter" idx="5"/>
          </p:nvPr>
        </p:nvSpPr>
        <p:spPr/>
        <p:txBody>
          <a:bodyPr/>
          <a:lstStyle/>
          <a:p>
            <a:fld id="{382E7D71-B1B8-47BE-AFD3-B8C460E13508}" type="slidenum">
              <a:rPr lang="en-US" smtClean="0"/>
              <a:t>14</a:t>
            </a:fld>
            <a:endParaRPr lang="en-US" dirty="0"/>
          </a:p>
        </p:txBody>
      </p:sp>
    </p:spTree>
    <p:extLst>
      <p:ext uri="{BB962C8B-B14F-4D97-AF65-F5344CB8AC3E}">
        <p14:creationId xmlns:p14="http://schemas.microsoft.com/office/powerpoint/2010/main" val="12550632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53E5B5-8852-6BF0-E2BD-1B072DFE73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A8BD74-FA33-EF0D-78C9-7BB40052333D}"/>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FD091E89-DC80-1E4A-7C87-577F9217596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8A4ACD9-B334-9DD1-184F-4BDE4C2D0B5A}"/>
              </a:ext>
            </a:extLst>
          </p:cNvPr>
          <p:cNvSpPr>
            <a:spLocks noGrp="1"/>
          </p:cNvSpPr>
          <p:nvPr>
            <p:ph type="sldNum" sz="quarter" idx="5"/>
          </p:nvPr>
        </p:nvSpPr>
        <p:spPr/>
        <p:txBody>
          <a:bodyPr/>
          <a:lstStyle/>
          <a:p>
            <a:fld id="{382E7D71-B1B8-47BE-AFD3-B8C460E13508}" type="slidenum">
              <a:rPr lang="en-US" smtClean="0"/>
              <a:t>15</a:t>
            </a:fld>
            <a:endParaRPr lang="en-US" dirty="0"/>
          </a:p>
        </p:txBody>
      </p:sp>
    </p:spTree>
    <p:extLst>
      <p:ext uri="{BB962C8B-B14F-4D97-AF65-F5344CB8AC3E}">
        <p14:creationId xmlns:p14="http://schemas.microsoft.com/office/powerpoint/2010/main" val="14303299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D6021-3A04-950D-4DF8-E935FCFBAC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3282D3-130C-1A7B-A350-7857431C75EC}"/>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A6EEC602-EE94-B260-1666-7BBBD84FF77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2AB0157-E3B6-ABFD-FF36-3BEA4ECED350}"/>
              </a:ext>
            </a:extLst>
          </p:cNvPr>
          <p:cNvSpPr>
            <a:spLocks noGrp="1"/>
          </p:cNvSpPr>
          <p:nvPr>
            <p:ph type="sldNum" sz="quarter" idx="5"/>
          </p:nvPr>
        </p:nvSpPr>
        <p:spPr/>
        <p:txBody>
          <a:bodyPr/>
          <a:lstStyle/>
          <a:p>
            <a:fld id="{382E7D71-B1B8-47BE-AFD3-B8C460E13508}" type="slidenum">
              <a:rPr lang="en-US" smtClean="0"/>
              <a:t>16</a:t>
            </a:fld>
            <a:endParaRPr lang="en-US" dirty="0"/>
          </a:p>
        </p:txBody>
      </p:sp>
    </p:spTree>
    <p:extLst>
      <p:ext uri="{BB962C8B-B14F-4D97-AF65-F5344CB8AC3E}">
        <p14:creationId xmlns:p14="http://schemas.microsoft.com/office/powerpoint/2010/main" val="41569243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D2514-9F24-5CA9-7ABE-E4F98D931C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51BA20-AD3F-FE19-F53B-F30197EE9AC0}"/>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F5E864BF-CCE9-B6D2-CA68-160781D5A59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45FA633-4A5E-DF52-44CB-D430E19D2A2A}"/>
              </a:ext>
            </a:extLst>
          </p:cNvPr>
          <p:cNvSpPr>
            <a:spLocks noGrp="1"/>
          </p:cNvSpPr>
          <p:nvPr>
            <p:ph type="sldNum" sz="quarter" idx="5"/>
          </p:nvPr>
        </p:nvSpPr>
        <p:spPr/>
        <p:txBody>
          <a:bodyPr/>
          <a:lstStyle/>
          <a:p>
            <a:fld id="{382E7D71-B1B8-47BE-AFD3-B8C460E13508}" type="slidenum">
              <a:rPr lang="en-US" smtClean="0"/>
              <a:t>17</a:t>
            </a:fld>
            <a:endParaRPr lang="en-US" dirty="0"/>
          </a:p>
        </p:txBody>
      </p:sp>
    </p:spTree>
    <p:extLst>
      <p:ext uri="{BB962C8B-B14F-4D97-AF65-F5344CB8AC3E}">
        <p14:creationId xmlns:p14="http://schemas.microsoft.com/office/powerpoint/2010/main" val="32254302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2E7D71-B1B8-47BE-AFD3-B8C460E13508}" type="slidenum">
              <a:rPr lang="en-US" smtClean="0"/>
              <a:t>18</a:t>
            </a:fld>
            <a:endParaRPr lang="en-US" dirty="0"/>
          </a:p>
        </p:txBody>
      </p:sp>
    </p:spTree>
    <p:extLst>
      <p:ext uri="{BB962C8B-B14F-4D97-AF65-F5344CB8AC3E}">
        <p14:creationId xmlns:p14="http://schemas.microsoft.com/office/powerpoint/2010/main" val="11453510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29AE1-1F2F-292B-E710-0A4D1F438C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A9DD9C-080F-7928-F447-71D43A2DB4A4}"/>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FA9FC509-0D85-6608-D6CD-98EC28A7894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CB3FC3B-A732-523A-68D6-74E33B868D81}"/>
              </a:ext>
            </a:extLst>
          </p:cNvPr>
          <p:cNvSpPr>
            <a:spLocks noGrp="1"/>
          </p:cNvSpPr>
          <p:nvPr>
            <p:ph type="sldNum" sz="quarter" idx="5"/>
          </p:nvPr>
        </p:nvSpPr>
        <p:spPr/>
        <p:txBody>
          <a:bodyPr/>
          <a:lstStyle/>
          <a:p>
            <a:fld id="{382E7D71-B1B8-47BE-AFD3-B8C460E13508}" type="slidenum">
              <a:rPr lang="en-US" smtClean="0"/>
              <a:t>19</a:t>
            </a:fld>
            <a:endParaRPr lang="en-US" dirty="0"/>
          </a:p>
        </p:txBody>
      </p:sp>
    </p:spTree>
    <p:extLst>
      <p:ext uri="{BB962C8B-B14F-4D97-AF65-F5344CB8AC3E}">
        <p14:creationId xmlns:p14="http://schemas.microsoft.com/office/powerpoint/2010/main" val="22934440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DD18B1-ADA2-913B-2132-D19176838D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4F2E4C-21DA-3A51-48F8-B3B27A3CA1B6}"/>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6002095-0F03-0DE4-5D74-163AFC4CFAD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3BB168C-DC97-CFC3-8A5F-C75DA4EE768B}"/>
              </a:ext>
            </a:extLst>
          </p:cNvPr>
          <p:cNvSpPr>
            <a:spLocks noGrp="1"/>
          </p:cNvSpPr>
          <p:nvPr>
            <p:ph type="sldNum" sz="quarter" idx="5"/>
          </p:nvPr>
        </p:nvSpPr>
        <p:spPr/>
        <p:txBody>
          <a:bodyPr/>
          <a:lstStyle/>
          <a:p>
            <a:fld id="{382E7D71-B1B8-47BE-AFD3-B8C460E13508}" type="slidenum">
              <a:rPr lang="en-US" smtClean="0"/>
              <a:t>20</a:t>
            </a:fld>
            <a:endParaRPr lang="en-US" dirty="0"/>
          </a:p>
        </p:txBody>
      </p:sp>
    </p:spTree>
    <p:extLst>
      <p:ext uri="{BB962C8B-B14F-4D97-AF65-F5344CB8AC3E}">
        <p14:creationId xmlns:p14="http://schemas.microsoft.com/office/powerpoint/2010/main" val="13179719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546A16-46AB-B528-DDCB-737FF6C423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2F61FD-2E02-8150-36F4-C30930618A09}"/>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DB25A723-479A-8A4F-AFDD-9B25B27BC19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23A41E7-E1D5-F39A-9DE6-45706E65D508}"/>
              </a:ext>
            </a:extLst>
          </p:cNvPr>
          <p:cNvSpPr>
            <a:spLocks noGrp="1"/>
          </p:cNvSpPr>
          <p:nvPr>
            <p:ph type="sldNum" sz="quarter" idx="5"/>
          </p:nvPr>
        </p:nvSpPr>
        <p:spPr/>
        <p:txBody>
          <a:bodyPr/>
          <a:lstStyle/>
          <a:p>
            <a:fld id="{382E7D71-B1B8-47BE-AFD3-B8C460E13508}" type="slidenum">
              <a:rPr lang="en-US" smtClean="0"/>
              <a:t>21</a:t>
            </a:fld>
            <a:endParaRPr lang="en-US" dirty="0"/>
          </a:p>
        </p:txBody>
      </p:sp>
    </p:spTree>
    <p:extLst>
      <p:ext uri="{BB962C8B-B14F-4D97-AF65-F5344CB8AC3E}">
        <p14:creationId xmlns:p14="http://schemas.microsoft.com/office/powerpoint/2010/main" val="35448333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5045AA-23FB-C744-ABF8-AE332B47C5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F19087-2DBE-B7A9-3613-992283417A81}"/>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19273D0-5AB1-A77A-36D2-454628BC00B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52B1C83-7075-8761-3C2D-9E3C39D7EF0B}"/>
              </a:ext>
            </a:extLst>
          </p:cNvPr>
          <p:cNvSpPr>
            <a:spLocks noGrp="1"/>
          </p:cNvSpPr>
          <p:nvPr>
            <p:ph type="sldNum" sz="quarter" idx="5"/>
          </p:nvPr>
        </p:nvSpPr>
        <p:spPr/>
        <p:txBody>
          <a:bodyPr/>
          <a:lstStyle/>
          <a:p>
            <a:fld id="{382E7D71-B1B8-47BE-AFD3-B8C460E13508}" type="slidenum">
              <a:rPr lang="en-US" smtClean="0"/>
              <a:t>22</a:t>
            </a:fld>
            <a:endParaRPr lang="en-US" dirty="0"/>
          </a:p>
        </p:txBody>
      </p:sp>
    </p:spTree>
    <p:extLst>
      <p:ext uri="{BB962C8B-B14F-4D97-AF65-F5344CB8AC3E}">
        <p14:creationId xmlns:p14="http://schemas.microsoft.com/office/powerpoint/2010/main" val="36655286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4D00EE-3674-3344-9EE5-D469277FF7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19048D-716A-F6DA-D3CD-593F39A607E3}"/>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407FBA7A-F230-817D-9B2E-70D30A07D51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8F962EB-EB91-D453-F4A0-722B7F9B8157}"/>
              </a:ext>
            </a:extLst>
          </p:cNvPr>
          <p:cNvSpPr>
            <a:spLocks noGrp="1"/>
          </p:cNvSpPr>
          <p:nvPr>
            <p:ph type="sldNum" sz="quarter" idx="5"/>
          </p:nvPr>
        </p:nvSpPr>
        <p:spPr/>
        <p:txBody>
          <a:bodyPr/>
          <a:lstStyle/>
          <a:p>
            <a:fld id="{382E7D71-B1B8-47BE-AFD3-B8C460E13508}" type="slidenum">
              <a:rPr lang="en-US" smtClean="0"/>
              <a:t>23</a:t>
            </a:fld>
            <a:endParaRPr lang="en-US" dirty="0"/>
          </a:p>
        </p:txBody>
      </p:sp>
    </p:spTree>
    <p:extLst>
      <p:ext uri="{BB962C8B-B14F-4D97-AF65-F5344CB8AC3E}">
        <p14:creationId xmlns:p14="http://schemas.microsoft.com/office/powerpoint/2010/main" val="1097880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E0A08-4801-AEEE-3511-666701B9E1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921C47-7CD6-D819-F3B1-3B7AAFE14FB4}"/>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EDE337A-910F-6C8C-2DCA-EC00EAFAEBB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B30AE14-80A1-E4A8-49CC-1CB82519929F}"/>
              </a:ext>
            </a:extLst>
          </p:cNvPr>
          <p:cNvSpPr>
            <a:spLocks noGrp="1"/>
          </p:cNvSpPr>
          <p:nvPr>
            <p:ph type="sldNum" sz="quarter" idx="5"/>
          </p:nvPr>
        </p:nvSpPr>
        <p:spPr/>
        <p:txBody>
          <a:bodyPr/>
          <a:lstStyle/>
          <a:p>
            <a:fld id="{382E7D71-B1B8-47BE-AFD3-B8C460E13508}" type="slidenum">
              <a:rPr lang="en-US" smtClean="0"/>
              <a:t>24</a:t>
            </a:fld>
            <a:endParaRPr lang="en-US" dirty="0"/>
          </a:p>
        </p:txBody>
      </p:sp>
    </p:spTree>
    <p:extLst>
      <p:ext uri="{BB962C8B-B14F-4D97-AF65-F5344CB8AC3E}">
        <p14:creationId xmlns:p14="http://schemas.microsoft.com/office/powerpoint/2010/main" val="13395814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70A618-1F19-3724-5D98-208638A193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A92543-4C94-8F29-BF2A-5C7895308910}"/>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D0F70971-E4E8-8F0B-889D-74C82D6D158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39220FA-8672-1613-AF00-68CF2B714DB0}"/>
              </a:ext>
            </a:extLst>
          </p:cNvPr>
          <p:cNvSpPr>
            <a:spLocks noGrp="1"/>
          </p:cNvSpPr>
          <p:nvPr>
            <p:ph type="sldNum" sz="quarter" idx="5"/>
          </p:nvPr>
        </p:nvSpPr>
        <p:spPr/>
        <p:txBody>
          <a:bodyPr/>
          <a:lstStyle/>
          <a:p>
            <a:fld id="{382E7D71-B1B8-47BE-AFD3-B8C460E13508}" type="slidenum">
              <a:rPr lang="en-US" smtClean="0"/>
              <a:t>25</a:t>
            </a:fld>
            <a:endParaRPr lang="en-US" dirty="0"/>
          </a:p>
        </p:txBody>
      </p:sp>
    </p:spTree>
    <p:extLst>
      <p:ext uri="{BB962C8B-B14F-4D97-AF65-F5344CB8AC3E}">
        <p14:creationId xmlns:p14="http://schemas.microsoft.com/office/powerpoint/2010/main" val="6592683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4CDA1A-6E1D-FE4B-4D28-DF0410CED8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AE6F14-2BB4-53B4-1551-CDB74D8CE363}"/>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49AE1F9-B82D-C8C3-FF37-3CB7206221F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D81A36B-745B-356E-0F69-F63747575D6C}"/>
              </a:ext>
            </a:extLst>
          </p:cNvPr>
          <p:cNvSpPr>
            <a:spLocks noGrp="1"/>
          </p:cNvSpPr>
          <p:nvPr>
            <p:ph type="sldNum" sz="quarter" idx="5"/>
          </p:nvPr>
        </p:nvSpPr>
        <p:spPr/>
        <p:txBody>
          <a:bodyPr/>
          <a:lstStyle/>
          <a:p>
            <a:fld id="{382E7D71-B1B8-47BE-AFD3-B8C460E13508}" type="slidenum">
              <a:rPr lang="en-US" smtClean="0"/>
              <a:t>26</a:t>
            </a:fld>
            <a:endParaRPr lang="en-US" dirty="0"/>
          </a:p>
        </p:txBody>
      </p:sp>
    </p:spTree>
    <p:extLst>
      <p:ext uri="{BB962C8B-B14F-4D97-AF65-F5344CB8AC3E}">
        <p14:creationId xmlns:p14="http://schemas.microsoft.com/office/powerpoint/2010/main" val="8049481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E88C47-C212-B3CC-FDBC-D5ABA35D9A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E52476-7519-710A-F6B2-0D8F8494912A}"/>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6A4E6885-8DB4-685D-2BCB-DADD7374AB5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6FADD55-AA3C-C32E-64D8-4103266A2FFF}"/>
              </a:ext>
            </a:extLst>
          </p:cNvPr>
          <p:cNvSpPr>
            <a:spLocks noGrp="1"/>
          </p:cNvSpPr>
          <p:nvPr>
            <p:ph type="sldNum" sz="quarter" idx="5"/>
          </p:nvPr>
        </p:nvSpPr>
        <p:spPr/>
        <p:txBody>
          <a:bodyPr/>
          <a:lstStyle/>
          <a:p>
            <a:fld id="{382E7D71-B1B8-47BE-AFD3-B8C460E13508}" type="slidenum">
              <a:rPr lang="en-US" smtClean="0"/>
              <a:t>27</a:t>
            </a:fld>
            <a:endParaRPr lang="en-US" dirty="0"/>
          </a:p>
        </p:txBody>
      </p:sp>
    </p:spTree>
    <p:extLst>
      <p:ext uri="{BB962C8B-B14F-4D97-AF65-F5344CB8AC3E}">
        <p14:creationId xmlns:p14="http://schemas.microsoft.com/office/powerpoint/2010/main" val="38188516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1C808C-242E-10A5-AF8C-2893DCDEB0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83AE6D-EFB4-21A3-5DD7-08971EC1A328}"/>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B0FC45D1-ABA2-4BF3-9832-3E37ADCAD4A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57A946E-7F2E-1938-5D35-054E90A79C9F}"/>
              </a:ext>
            </a:extLst>
          </p:cNvPr>
          <p:cNvSpPr>
            <a:spLocks noGrp="1"/>
          </p:cNvSpPr>
          <p:nvPr>
            <p:ph type="sldNum" sz="quarter" idx="5"/>
          </p:nvPr>
        </p:nvSpPr>
        <p:spPr/>
        <p:txBody>
          <a:bodyPr/>
          <a:lstStyle/>
          <a:p>
            <a:fld id="{382E7D71-B1B8-47BE-AFD3-B8C460E13508}" type="slidenum">
              <a:rPr lang="en-US" smtClean="0"/>
              <a:t>28</a:t>
            </a:fld>
            <a:endParaRPr lang="en-US" dirty="0"/>
          </a:p>
        </p:txBody>
      </p:sp>
    </p:spTree>
    <p:extLst>
      <p:ext uri="{BB962C8B-B14F-4D97-AF65-F5344CB8AC3E}">
        <p14:creationId xmlns:p14="http://schemas.microsoft.com/office/powerpoint/2010/main" val="36326194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002896-AA2F-1127-2684-F29D4AD28C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FB34F6-9FBA-B705-05FB-3AC567C76A98}"/>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B2AC4056-5B25-E7B8-97C9-9655E133601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4FD8BA0-34D7-ABF6-2B65-8EBD699009DC}"/>
              </a:ext>
            </a:extLst>
          </p:cNvPr>
          <p:cNvSpPr>
            <a:spLocks noGrp="1"/>
          </p:cNvSpPr>
          <p:nvPr>
            <p:ph type="sldNum" sz="quarter" idx="5"/>
          </p:nvPr>
        </p:nvSpPr>
        <p:spPr/>
        <p:txBody>
          <a:bodyPr/>
          <a:lstStyle/>
          <a:p>
            <a:fld id="{382E7D71-B1B8-47BE-AFD3-B8C460E13508}" type="slidenum">
              <a:rPr lang="en-US" smtClean="0"/>
              <a:t>29</a:t>
            </a:fld>
            <a:endParaRPr lang="en-US" dirty="0"/>
          </a:p>
        </p:txBody>
      </p:sp>
    </p:spTree>
    <p:extLst>
      <p:ext uri="{BB962C8B-B14F-4D97-AF65-F5344CB8AC3E}">
        <p14:creationId xmlns:p14="http://schemas.microsoft.com/office/powerpoint/2010/main" val="30101546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E59A04-302C-691C-D045-4280B39854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C9AFE3-D02B-2295-C9C8-0701C20A14A8}"/>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2CBACFFC-0A01-23A1-26FA-A47FB00C08B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481E775-8BC1-0DA2-1927-265BE6797BFF}"/>
              </a:ext>
            </a:extLst>
          </p:cNvPr>
          <p:cNvSpPr>
            <a:spLocks noGrp="1"/>
          </p:cNvSpPr>
          <p:nvPr>
            <p:ph type="sldNum" sz="quarter" idx="5"/>
          </p:nvPr>
        </p:nvSpPr>
        <p:spPr/>
        <p:txBody>
          <a:bodyPr/>
          <a:lstStyle/>
          <a:p>
            <a:fld id="{382E7D71-B1B8-47BE-AFD3-B8C460E13508}" type="slidenum">
              <a:rPr lang="en-US" smtClean="0"/>
              <a:t>30</a:t>
            </a:fld>
            <a:endParaRPr lang="en-US" dirty="0"/>
          </a:p>
        </p:txBody>
      </p:sp>
    </p:spTree>
    <p:extLst>
      <p:ext uri="{BB962C8B-B14F-4D97-AF65-F5344CB8AC3E}">
        <p14:creationId xmlns:p14="http://schemas.microsoft.com/office/powerpoint/2010/main" val="1431533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A83F9-5025-3F1F-3F7C-D0A8C60F7DC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EE53C57-CBB4-E305-3D84-D1F4B37D950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8BEABDA-D5B4-AB45-AC56-E46187DE74DA}"/>
              </a:ext>
            </a:extLst>
          </p:cNvPr>
          <p:cNvSpPr>
            <a:spLocks noGrp="1"/>
          </p:cNvSpPr>
          <p:nvPr>
            <p:ph type="dt" sz="half" idx="10"/>
          </p:nvPr>
        </p:nvSpPr>
        <p:spPr/>
        <p:txBody>
          <a:bodyPr/>
          <a:lstStyle/>
          <a:p>
            <a:fld id="{1CD205EC-9B62-4228-8FFF-C183902893F3}" type="datetime1">
              <a:rPr lang="en-US" smtClean="0"/>
              <a:t>9/11/2026</a:t>
            </a:fld>
            <a:endParaRPr lang="en-US" dirty="0"/>
          </a:p>
        </p:txBody>
      </p:sp>
      <p:sp>
        <p:nvSpPr>
          <p:cNvPr id="5" name="Footer Placeholder 4">
            <a:extLst>
              <a:ext uri="{FF2B5EF4-FFF2-40B4-BE49-F238E27FC236}">
                <a16:creationId xmlns:a16="http://schemas.microsoft.com/office/drawing/2014/main" id="{BC147572-FC5E-DEFF-63B8-BD10705086D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C876B44-0D3D-41AC-60B9-18C7B55B36ED}"/>
              </a:ext>
            </a:extLst>
          </p:cNvPr>
          <p:cNvSpPr>
            <a:spLocks noGrp="1"/>
          </p:cNvSpPr>
          <p:nvPr>
            <p:ph type="sldNum" sz="quarter" idx="12"/>
          </p:nvPr>
        </p:nvSpPr>
        <p:spPr/>
        <p:txBody>
          <a:bodyPr/>
          <a:lstStyle/>
          <a:p>
            <a:fld id="{C63A5F1C-8267-42C6-BF4A-E2B39A718BCD}" type="slidenum">
              <a:rPr lang="en-US" smtClean="0"/>
              <a:t>‹#›</a:t>
            </a:fld>
            <a:endParaRPr lang="en-US" dirty="0"/>
          </a:p>
        </p:txBody>
      </p:sp>
    </p:spTree>
    <p:extLst>
      <p:ext uri="{BB962C8B-B14F-4D97-AF65-F5344CB8AC3E}">
        <p14:creationId xmlns:p14="http://schemas.microsoft.com/office/powerpoint/2010/main" val="8379447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2A4CE-25F5-BC0F-B93D-E82D2237227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0DE22C-880D-97EC-219F-15B7250DF2C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A4BFAA-3E83-9B39-074C-D97A400225AE}"/>
              </a:ext>
            </a:extLst>
          </p:cNvPr>
          <p:cNvSpPr>
            <a:spLocks noGrp="1"/>
          </p:cNvSpPr>
          <p:nvPr>
            <p:ph type="dt" sz="half" idx="10"/>
          </p:nvPr>
        </p:nvSpPr>
        <p:spPr/>
        <p:txBody>
          <a:bodyPr/>
          <a:lstStyle/>
          <a:p>
            <a:fld id="{44B9FE1F-4FC6-40D3-92A4-AD39496F346E}" type="datetime1">
              <a:rPr lang="en-US" smtClean="0"/>
              <a:t>9/11/2026</a:t>
            </a:fld>
            <a:endParaRPr lang="en-US" dirty="0"/>
          </a:p>
        </p:txBody>
      </p:sp>
      <p:sp>
        <p:nvSpPr>
          <p:cNvPr id="5" name="Footer Placeholder 4">
            <a:extLst>
              <a:ext uri="{FF2B5EF4-FFF2-40B4-BE49-F238E27FC236}">
                <a16:creationId xmlns:a16="http://schemas.microsoft.com/office/drawing/2014/main" id="{09D211F8-6146-A677-FCDD-D74C8D7B62C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36E44B5-F7C0-8874-D232-E440546C9A6E}"/>
              </a:ext>
            </a:extLst>
          </p:cNvPr>
          <p:cNvSpPr>
            <a:spLocks noGrp="1"/>
          </p:cNvSpPr>
          <p:nvPr>
            <p:ph type="sldNum" sz="quarter" idx="12"/>
          </p:nvPr>
        </p:nvSpPr>
        <p:spPr/>
        <p:txBody>
          <a:bodyPr/>
          <a:lstStyle/>
          <a:p>
            <a:fld id="{C63A5F1C-8267-42C6-BF4A-E2B39A718BCD}" type="slidenum">
              <a:rPr lang="en-US" smtClean="0"/>
              <a:t>‹#›</a:t>
            </a:fld>
            <a:endParaRPr lang="en-US" dirty="0"/>
          </a:p>
        </p:txBody>
      </p:sp>
    </p:spTree>
    <p:extLst>
      <p:ext uri="{BB962C8B-B14F-4D97-AF65-F5344CB8AC3E}">
        <p14:creationId xmlns:p14="http://schemas.microsoft.com/office/powerpoint/2010/main" val="35302157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1D4CC-DD27-6784-43F9-1B3E9A43082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C144AA3-127E-46C2-8B84-6BE8FFD2FEA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2DF7AB-B3C4-E69B-069A-3A9733CF8A39}"/>
              </a:ext>
            </a:extLst>
          </p:cNvPr>
          <p:cNvSpPr>
            <a:spLocks noGrp="1"/>
          </p:cNvSpPr>
          <p:nvPr>
            <p:ph type="dt" sz="half" idx="10"/>
          </p:nvPr>
        </p:nvSpPr>
        <p:spPr/>
        <p:txBody>
          <a:bodyPr/>
          <a:lstStyle/>
          <a:p>
            <a:fld id="{3E36966D-4737-4A0E-9387-18A936F463EC}" type="datetime1">
              <a:rPr lang="en-US" smtClean="0"/>
              <a:t>9/11/2026</a:t>
            </a:fld>
            <a:endParaRPr lang="en-US" dirty="0"/>
          </a:p>
        </p:txBody>
      </p:sp>
      <p:sp>
        <p:nvSpPr>
          <p:cNvPr id="5" name="Footer Placeholder 4">
            <a:extLst>
              <a:ext uri="{FF2B5EF4-FFF2-40B4-BE49-F238E27FC236}">
                <a16:creationId xmlns:a16="http://schemas.microsoft.com/office/drawing/2014/main" id="{752AF11E-E398-A3FE-445D-8DC6F00B764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D3D0B1D-C75C-788F-49C5-07CAD7C6A569}"/>
              </a:ext>
            </a:extLst>
          </p:cNvPr>
          <p:cNvSpPr>
            <a:spLocks noGrp="1"/>
          </p:cNvSpPr>
          <p:nvPr>
            <p:ph type="sldNum" sz="quarter" idx="12"/>
          </p:nvPr>
        </p:nvSpPr>
        <p:spPr/>
        <p:txBody>
          <a:bodyPr/>
          <a:lstStyle/>
          <a:p>
            <a:fld id="{C63A5F1C-8267-42C6-BF4A-E2B39A718BCD}" type="slidenum">
              <a:rPr lang="en-US" smtClean="0"/>
              <a:t>‹#›</a:t>
            </a:fld>
            <a:endParaRPr lang="en-US" dirty="0"/>
          </a:p>
        </p:txBody>
      </p:sp>
    </p:spTree>
    <p:extLst>
      <p:ext uri="{BB962C8B-B14F-4D97-AF65-F5344CB8AC3E}">
        <p14:creationId xmlns:p14="http://schemas.microsoft.com/office/powerpoint/2010/main" val="37918327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F20F7-DCEE-7C73-1321-DDCC9FD323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B177396-A5E4-0BF7-BE9A-92B5BDE9329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84C3A6B-6FFE-BD5D-5FEB-886FA074D6B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E3B3FD8-712B-8E00-56D6-336E7B79BA67}"/>
              </a:ext>
            </a:extLst>
          </p:cNvPr>
          <p:cNvSpPr>
            <a:spLocks noGrp="1"/>
          </p:cNvSpPr>
          <p:nvPr>
            <p:ph type="dt" sz="half" idx="10"/>
          </p:nvPr>
        </p:nvSpPr>
        <p:spPr/>
        <p:txBody>
          <a:bodyPr/>
          <a:lstStyle/>
          <a:p>
            <a:fld id="{E010F8BA-19AF-4C2E-8F0D-1F50984951C5}" type="datetime1">
              <a:rPr lang="en-US" smtClean="0"/>
              <a:t>9/11/2026</a:t>
            </a:fld>
            <a:endParaRPr lang="en-US" dirty="0"/>
          </a:p>
        </p:txBody>
      </p:sp>
      <p:sp>
        <p:nvSpPr>
          <p:cNvPr id="6" name="Footer Placeholder 5">
            <a:extLst>
              <a:ext uri="{FF2B5EF4-FFF2-40B4-BE49-F238E27FC236}">
                <a16:creationId xmlns:a16="http://schemas.microsoft.com/office/drawing/2014/main" id="{4047C578-A4C3-AB74-18BE-21441C58706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C468ABF-F309-555A-8202-7CD847ADBDC7}"/>
              </a:ext>
            </a:extLst>
          </p:cNvPr>
          <p:cNvSpPr>
            <a:spLocks noGrp="1"/>
          </p:cNvSpPr>
          <p:nvPr>
            <p:ph type="sldNum" sz="quarter" idx="12"/>
          </p:nvPr>
        </p:nvSpPr>
        <p:spPr/>
        <p:txBody>
          <a:bodyPr/>
          <a:lstStyle/>
          <a:p>
            <a:fld id="{C63A5F1C-8267-42C6-BF4A-E2B39A718BCD}" type="slidenum">
              <a:rPr lang="en-US" smtClean="0"/>
              <a:t>‹#›</a:t>
            </a:fld>
            <a:endParaRPr lang="en-US" dirty="0"/>
          </a:p>
        </p:txBody>
      </p:sp>
    </p:spTree>
    <p:extLst>
      <p:ext uri="{BB962C8B-B14F-4D97-AF65-F5344CB8AC3E}">
        <p14:creationId xmlns:p14="http://schemas.microsoft.com/office/powerpoint/2010/main" val="11120645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B1DAD-59B9-6FDB-E6B3-3F17BA3BDA3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65BA9B1-43C0-887F-5A8D-2A2FB7C223D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1113926-9A61-9999-DD68-CB8966246C8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030FAF2-8AF3-9170-80E6-EDC56493B2C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D6CA54C-6975-D03A-643E-693EA834C4D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6E68BA2-7B69-0D71-F263-A1F96CEB3A03}"/>
              </a:ext>
            </a:extLst>
          </p:cNvPr>
          <p:cNvSpPr>
            <a:spLocks noGrp="1"/>
          </p:cNvSpPr>
          <p:nvPr>
            <p:ph type="dt" sz="half" idx="10"/>
          </p:nvPr>
        </p:nvSpPr>
        <p:spPr/>
        <p:txBody>
          <a:bodyPr/>
          <a:lstStyle/>
          <a:p>
            <a:fld id="{5DDD240D-7EB5-4460-94CB-FC25D22DE6BD}" type="datetime1">
              <a:rPr lang="en-US" smtClean="0"/>
              <a:t>9/11/2026</a:t>
            </a:fld>
            <a:endParaRPr lang="en-US" dirty="0"/>
          </a:p>
        </p:txBody>
      </p:sp>
      <p:sp>
        <p:nvSpPr>
          <p:cNvPr id="8" name="Footer Placeholder 7">
            <a:extLst>
              <a:ext uri="{FF2B5EF4-FFF2-40B4-BE49-F238E27FC236}">
                <a16:creationId xmlns:a16="http://schemas.microsoft.com/office/drawing/2014/main" id="{918540E5-639F-F394-FFC3-0B6EB17D71F5}"/>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1BB92674-2EA4-DE90-8F10-DD123B6B2B08}"/>
              </a:ext>
            </a:extLst>
          </p:cNvPr>
          <p:cNvSpPr>
            <a:spLocks noGrp="1"/>
          </p:cNvSpPr>
          <p:nvPr>
            <p:ph type="sldNum" sz="quarter" idx="12"/>
          </p:nvPr>
        </p:nvSpPr>
        <p:spPr/>
        <p:txBody>
          <a:bodyPr/>
          <a:lstStyle/>
          <a:p>
            <a:fld id="{C63A5F1C-8267-42C6-BF4A-E2B39A718BCD}" type="slidenum">
              <a:rPr lang="en-US" smtClean="0"/>
              <a:t>‹#›</a:t>
            </a:fld>
            <a:endParaRPr lang="en-US" dirty="0"/>
          </a:p>
        </p:txBody>
      </p:sp>
    </p:spTree>
    <p:extLst>
      <p:ext uri="{BB962C8B-B14F-4D97-AF65-F5344CB8AC3E}">
        <p14:creationId xmlns:p14="http://schemas.microsoft.com/office/powerpoint/2010/main" val="1511309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45296-8787-CE32-8F70-D8EB83F082D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9E2678A-A9A3-0CE3-71AC-C7E0C60DA6BB}"/>
              </a:ext>
            </a:extLst>
          </p:cNvPr>
          <p:cNvSpPr>
            <a:spLocks noGrp="1"/>
          </p:cNvSpPr>
          <p:nvPr>
            <p:ph type="dt" sz="half" idx="10"/>
          </p:nvPr>
        </p:nvSpPr>
        <p:spPr/>
        <p:txBody>
          <a:bodyPr/>
          <a:lstStyle/>
          <a:p>
            <a:fld id="{A991902F-0D25-4264-97A2-ED08328A2E8A}" type="datetime1">
              <a:rPr lang="en-US" smtClean="0"/>
              <a:t>9/11/2026</a:t>
            </a:fld>
            <a:endParaRPr lang="en-US" dirty="0"/>
          </a:p>
        </p:txBody>
      </p:sp>
      <p:sp>
        <p:nvSpPr>
          <p:cNvPr id="4" name="Footer Placeholder 3">
            <a:extLst>
              <a:ext uri="{FF2B5EF4-FFF2-40B4-BE49-F238E27FC236}">
                <a16:creationId xmlns:a16="http://schemas.microsoft.com/office/drawing/2014/main" id="{9B2C5E78-8A46-2431-F275-9974594F5E01}"/>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348BDB7-EB43-4881-F8A8-6349E221456D}"/>
              </a:ext>
            </a:extLst>
          </p:cNvPr>
          <p:cNvSpPr>
            <a:spLocks noGrp="1"/>
          </p:cNvSpPr>
          <p:nvPr>
            <p:ph type="sldNum" sz="quarter" idx="12"/>
          </p:nvPr>
        </p:nvSpPr>
        <p:spPr/>
        <p:txBody>
          <a:bodyPr/>
          <a:lstStyle/>
          <a:p>
            <a:fld id="{C63A5F1C-8267-42C6-BF4A-E2B39A718BCD}" type="slidenum">
              <a:rPr lang="en-US" smtClean="0"/>
              <a:t>‹#›</a:t>
            </a:fld>
            <a:endParaRPr lang="en-US" dirty="0"/>
          </a:p>
        </p:txBody>
      </p:sp>
    </p:spTree>
    <p:extLst>
      <p:ext uri="{BB962C8B-B14F-4D97-AF65-F5344CB8AC3E}">
        <p14:creationId xmlns:p14="http://schemas.microsoft.com/office/powerpoint/2010/main" val="41705834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C144E8D-0355-5ED2-6EC7-6242D3745D7E}"/>
              </a:ext>
            </a:extLst>
          </p:cNvPr>
          <p:cNvSpPr>
            <a:spLocks noGrp="1"/>
          </p:cNvSpPr>
          <p:nvPr>
            <p:ph type="dt" sz="half" idx="10"/>
          </p:nvPr>
        </p:nvSpPr>
        <p:spPr/>
        <p:txBody>
          <a:bodyPr/>
          <a:lstStyle/>
          <a:p>
            <a:fld id="{109F2E4D-A621-4133-ACF2-9D3A2C02C534}" type="datetime1">
              <a:rPr lang="en-US" smtClean="0"/>
              <a:t>9/11/2026</a:t>
            </a:fld>
            <a:endParaRPr lang="en-US" dirty="0"/>
          </a:p>
        </p:txBody>
      </p:sp>
      <p:sp>
        <p:nvSpPr>
          <p:cNvPr id="3" name="Footer Placeholder 2">
            <a:extLst>
              <a:ext uri="{FF2B5EF4-FFF2-40B4-BE49-F238E27FC236}">
                <a16:creationId xmlns:a16="http://schemas.microsoft.com/office/drawing/2014/main" id="{BE16090E-87DC-CF37-8087-C183A1BC9E58}"/>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99BBFA65-7C11-D09E-D247-371923E840DA}"/>
              </a:ext>
            </a:extLst>
          </p:cNvPr>
          <p:cNvSpPr>
            <a:spLocks noGrp="1"/>
          </p:cNvSpPr>
          <p:nvPr>
            <p:ph type="sldNum" sz="quarter" idx="12"/>
          </p:nvPr>
        </p:nvSpPr>
        <p:spPr/>
        <p:txBody>
          <a:bodyPr/>
          <a:lstStyle/>
          <a:p>
            <a:fld id="{C63A5F1C-8267-42C6-BF4A-E2B39A718BCD}" type="slidenum">
              <a:rPr lang="en-US" smtClean="0"/>
              <a:t>‹#›</a:t>
            </a:fld>
            <a:endParaRPr lang="en-US" dirty="0"/>
          </a:p>
        </p:txBody>
      </p:sp>
    </p:spTree>
    <p:extLst>
      <p:ext uri="{BB962C8B-B14F-4D97-AF65-F5344CB8AC3E}">
        <p14:creationId xmlns:p14="http://schemas.microsoft.com/office/powerpoint/2010/main" val="12715973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D5FDD-6416-9580-4B81-9211EB6498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751ECAB-5FD6-47B0-4BD4-3BE5EBA8D3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3D3A4F7-28D9-7D8C-7D3F-FD84EDC13B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62C6B1-D7F6-972F-DFCB-18BB84AEBA48}"/>
              </a:ext>
            </a:extLst>
          </p:cNvPr>
          <p:cNvSpPr>
            <a:spLocks noGrp="1"/>
          </p:cNvSpPr>
          <p:nvPr>
            <p:ph type="dt" sz="half" idx="10"/>
          </p:nvPr>
        </p:nvSpPr>
        <p:spPr/>
        <p:txBody>
          <a:bodyPr/>
          <a:lstStyle/>
          <a:p>
            <a:fld id="{AA9CE5F6-0C04-44DC-A75F-6505119219A1}" type="datetime1">
              <a:rPr lang="en-US" smtClean="0"/>
              <a:t>9/11/2026</a:t>
            </a:fld>
            <a:endParaRPr lang="en-US" dirty="0"/>
          </a:p>
        </p:txBody>
      </p:sp>
      <p:sp>
        <p:nvSpPr>
          <p:cNvPr id="6" name="Footer Placeholder 5">
            <a:extLst>
              <a:ext uri="{FF2B5EF4-FFF2-40B4-BE49-F238E27FC236}">
                <a16:creationId xmlns:a16="http://schemas.microsoft.com/office/drawing/2014/main" id="{A4845EB8-9CAE-2ECE-ABC6-CA7586291D7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E253DEB-581A-248B-FF31-690FB688E2F8}"/>
              </a:ext>
            </a:extLst>
          </p:cNvPr>
          <p:cNvSpPr>
            <a:spLocks noGrp="1"/>
          </p:cNvSpPr>
          <p:nvPr>
            <p:ph type="sldNum" sz="quarter" idx="12"/>
          </p:nvPr>
        </p:nvSpPr>
        <p:spPr/>
        <p:txBody>
          <a:bodyPr/>
          <a:lstStyle/>
          <a:p>
            <a:fld id="{C63A5F1C-8267-42C6-BF4A-E2B39A718BCD}" type="slidenum">
              <a:rPr lang="en-US" smtClean="0"/>
              <a:t>‹#›</a:t>
            </a:fld>
            <a:endParaRPr lang="en-US" dirty="0"/>
          </a:p>
        </p:txBody>
      </p:sp>
    </p:spTree>
    <p:extLst>
      <p:ext uri="{BB962C8B-B14F-4D97-AF65-F5344CB8AC3E}">
        <p14:creationId xmlns:p14="http://schemas.microsoft.com/office/powerpoint/2010/main" val="4106969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B99D7-0D61-4FB2-4000-D806D34E81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3E538E4-CEA6-8081-C972-7A1C576B591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8E9EEA62-E2AA-FCEF-26E0-5D60221A41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5FB64E4-BC48-2864-5378-CBF412F108B1}"/>
              </a:ext>
            </a:extLst>
          </p:cNvPr>
          <p:cNvSpPr>
            <a:spLocks noGrp="1"/>
          </p:cNvSpPr>
          <p:nvPr>
            <p:ph type="dt" sz="half" idx="10"/>
          </p:nvPr>
        </p:nvSpPr>
        <p:spPr/>
        <p:txBody>
          <a:bodyPr/>
          <a:lstStyle/>
          <a:p>
            <a:fld id="{C9E4243D-C24D-4933-923D-EA6EEB39ED1F}" type="datetime1">
              <a:rPr lang="en-US" smtClean="0"/>
              <a:t>9/11/2026</a:t>
            </a:fld>
            <a:endParaRPr lang="en-US" dirty="0"/>
          </a:p>
        </p:txBody>
      </p:sp>
      <p:sp>
        <p:nvSpPr>
          <p:cNvPr id="6" name="Footer Placeholder 5">
            <a:extLst>
              <a:ext uri="{FF2B5EF4-FFF2-40B4-BE49-F238E27FC236}">
                <a16:creationId xmlns:a16="http://schemas.microsoft.com/office/drawing/2014/main" id="{AB547899-43F8-036F-0AF7-F721797FAEA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B226EFC-16A5-2E22-7F9C-B342CF487799}"/>
              </a:ext>
            </a:extLst>
          </p:cNvPr>
          <p:cNvSpPr>
            <a:spLocks noGrp="1"/>
          </p:cNvSpPr>
          <p:nvPr>
            <p:ph type="sldNum" sz="quarter" idx="12"/>
          </p:nvPr>
        </p:nvSpPr>
        <p:spPr/>
        <p:txBody>
          <a:bodyPr/>
          <a:lstStyle/>
          <a:p>
            <a:fld id="{C63A5F1C-8267-42C6-BF4A-E2B39A718BCD}" type="slidenum">
              <a:rPr lang="en-US" smtClean="0"/>
              <a:t>‹#›</a:t>
            </a:fld>
            <a:endParaRPr lang="en-US" dirty="0"/>
          </a:p>
        </p:txBody>
      </p:sp>
    </p:spTree>
    <p:extLst>
      <p:ext uri="{BB962C8B-B14F-4D97-AF65-F5344CB8AC3E}">
        <p14:creationId xmlns:p14="http://schemas.microsoft.com/office/powerpoint/2010/main" val="10806221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6A6DD-2281-E485-9789-D1C01ECDD8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B54692E-C478-C195-64CC-BA31DD68A1D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51D9F0-A87E-C549-2E08-3A21741F8E56}"/>
              </a:ext>
            </a:extLst>
          </p:cNvPr>
          <p:cNvSpPr>
            <a:spLocks noGrp="1"/>
          </p:cNvSpPr>
          <p:nvPr>
            <p:ph type="dt" sz="half" idx="10"/>
          </p:nvPr>
        </p:nvSpPr>
        <p:spPr/>
        <p:txBody>
          <a:bodyPr/>
          <a:lstStyle/>
          <a:p>
            <a:fld id="{F3675116-7A12-47D2-91C1-8BCC590A5AA8}" type="datetime1">
              <a:rPr lang="en-US" smtClean="0"/>
              <a:t>9/11/2026</a:t>
            </a:fld>
            <a:endParaRPr lang="en-US" dirty="0"/>
          </a:p>
        </p:txBody>
      </p:sp>
      <p:sp>
        <p:nvSpPr>
          <p:cNvPr id="5" name="Footer Placeholder 4">
            <a:extLst>
              <a:ext uri="{FF2B5EF4-FFF2-40B4-BE49-F238E27FC236}">
                <a16:creationId xmlns:a16="http://schemas.microsoft.com/office/drawing/2014/main" id="{C23F7BD2-4C91-202C-29AB-6B7F04AB743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F99C8B6-CEBB-80C5-4498-2AA2CEBB0ACC}"/>
              </a:ext>
            </a:extLst>
          </p:cNvPr>
          <p:cNvSpPr>
            <a:spLocks noGrp="1"/>
          </p:cNvSpPr>
          <p:nvPr>
            <p:ph type="sldNum" sz="quarter" idx="12"/>
          </p:nvPr>
        </p:nvSpPr>
        <p:spPr/>
        <p:txBody>
          <a:bodyPr/>
          <a:lstStyle/>
          <a:p>
            <a:fld id="{C63A5F1C-8267-42C6-BF4A-E2B39A718BCD}" type="slidenum">
              <a:rPr lang="en-US" smtClean="0"/>
              <a:t>‹#›</a:t>
            </a:fld>
            <a:endParaRPr lang="en-US" dirty="0"/>
          </a:p>
        </p:txBody>
      </p:sp>
    </p:spTree>
    <p:extLst>
      <p:ext uri="{BB962C8B-B14F-4D97-AF65-F5344CB8AC3E}">
        <p14:creationId xmlns:p14="http://schemas.microsoft.com/office/powerpoint/2010/main" val="29709327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11A3820-28F6-B2F4-EB18-AB63104B75D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2E9638F-9FBF-0360-869B-024CDE52F9A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7BFA53-B88B-7613-8D9B-5820D2AE72E2}"/>
              </a:ext>
            </a:extLst>
          </p:cNvPr>
          <p:cNvSpPr>
            <a:spLocks noGrp="1"/>
          </p:cNvSpPr>
          <p:nvPr>
            <p:ph type="dt" sz="half" idx="10"/>
          </p:nvPr>
        </p:nvSpPr>
        <p:spPr/>
        <p:txBody>
          <a:bodyPr/>
          <a:lstStyle/>
          <a:p>
            <a:fld id="{22454EA5-871E-479D-8320-9380E3582113}" type="datetime1">
              <a:rPr lang="en-US" smtClean="0"/>
              <a:t>9/11/2026</a:t>
            </a:fld>
            <a:endParaRPr lang="en-US" dirty="0"/>
          </a:p>
        </p:txBody>
      </p:sp>
      <p:sp>
        <p:nvSpPr>
          <p:cNvPr id="5" name="Footer Placeholder 4">
            <a:extLst>
              <a:ext uri="{FF2B5EF4-FFF2-40B4-BE49-F238E27FC236}">
                <a16:creationId xmlns:a16="http://schemas.microsoft.com/office/drawing/2014/main" id="{BDDEF11C-8F2C-A8C7-1606-525C9CDE013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67B2049-7141-0EA3-3138-E243FDB9EE32}"/>
              </a:ext>
            </a:extLst>
          </p:cNvPr>
          <p:cNvSpPr>
            <a:spLocks noGrp="1"/>
          </p:cNvSpPr>
          <p:nvPr>
            <p:ph type="sldNum" sz="quarter" idx="12"/>
          </p:nvPr>
        </p:nvSpPr>
        <p:spPr/>
        <p:txBody>
          <a:bodyPr/>
          <a:lstStyle/>
          <a:p>
            <a:fld id="{C63A5F1C-8267-42C6-BF4A-E2B39A718BCD}" type="slidenum">
              <a:rPr lang="en-US" smtClean="0"/>
              <a:t>‹#›</a:t>
            </a:fld>
            <a:endParaRPr lang="en-US" dirty="0"/>
          </a:p>
        </p:txBody>
      </p:sp>
    </p:spTree>
    <p:extLst>
      <p:ext uri="{BB962C8B-B14F-4D97-AF65-F5344CB8AC3E}">
        <p14:creationId xmlns:p14="http://schemas.microsoft.com/office/powerpoint/2010/main" val="39186559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FF21BB3-E533-64F2-867C-E0EA09B687A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E7826B2-12F0-0F32-E79C-59CC31E9AB4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D56A66-83BE-A750-BA5F-847ED5EB94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3E0FD0A-BACB-4128-9F46-655F15EDD022}" type="datetime1">
              <a:rPr lang="en-US" smtClean="0"/>
              <a:t>9/11/2026</a:t>
            </a:fld>
            <a:endParaRPr lang="en-US" dirty="0"/>
          </a:p>
        </p:txBody>
      </p:sp>
      <p:sp>
        <p:nvSpPr>
          <p:cNvPr id="5" name="Footer Placeholder 4">
            <a:extLst>
              <a:ext uri="{FF2B5EF4-FFF2-40B4-BE49-F238E27FC236}">
                <a16:creationId xmlns:a16="http://schemas.microsoft.com/office/drawing/2014/main" id="{D26B8743-9060-D0B6-8C60-01BF80FE601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C14686F3-D0EB-793F-B70C-312C0FC1C1C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63A5F1C-8267-42C6-BF4A-E2B39A718BCD}" type="slidenum">
              <a:rPr lang="en-US" smtClean="0"/>
              <a:t>‹#›</a:t>
            </a:fld>
            <a:endParaRPr lang="en-US" dirty="0"/>
          </a:p>
        </p:txBody>
      </p:sp>
    </p:spTree>
    <p:extLst>
      <p:ext uri="{BB962C8B-B14F-4D97-AF65-F5344CB8AC3E}">
        <p14:creationId xmlns:p14="http://schemas.microsoft.com/office/powerpoint/2010/main" val="247746628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2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64D5F58D-7185-4DB5-8271-196AFF725166}"/>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1890455"/>
            <a:ext cx="12192000" cy="6594764"/>
          </a:xfrm>
          <a:prstGeom prst="rect">
            <a:avLst/>
          </a:prstGeom>
        </p:spPr>
      </p:pic>
      <p:sp>
        <p:nvSpPr>
          <p:cNvPr id="15" name="Rectangle 14">
            <a:extLst>
              <a:ext uri="{FF2B5EF4-FFF2-40B4-BE49-F238E27FC236}">
                <a16:creationId xmlns:a16="http://schemas.microsoft.com/office/drawing/2014/main" id="{F9145C9C-6365-4272-A614-9E3939360910}"/>
              </a:ext>
            </a:extLst>
          </p:cNvPr>
          <p:cNvSpPr/>
          <p:nvPr/>
        </p:nvSpPr>
        <p:spPr>
          <a:xfrm>
            <a:off x="0" y="4713085"/>
            <a:ext cx="12192000" cy="2144916"/>
          </a:xfrm>
          <a:prstGeom prst="rect">
            <a:avLst/>
          </a:prstGeom>
          <a:solidFill>
            <a:srgbClr val="769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00000"/>
              </a:solidFill>
            </a:endParaRPr>
          </a:p>
        </p:txBody>
      </p:sp>
      <p:sp>
        <p:nvSpPr>
          <p:cNvPr id="11" name="TextBox 10">
            <a:extLst>
              <a:ext uri="{FF2B5EF4-FFF2-40B4-BE49-F238E27FC236}">
                <a16:creationId xmlns:a16="http://schemas.microsoft.com/office/drawing/2014/main" id="{A89E5970-8293-44A8-B3AF-57EE447C3012}"/>
              </a:ext>
            </a:extLst>
          </p:cNvPr>
          <p:cNvSpPr txBox="1"/>
          <p:nvPr/>
        </p:nvSpPr>
        <p:spPr>
          <a:xfrm>
            <a:off x="654422" y="5246934"/>
            <a:ext cx="7762602" cy="1077218"/>
          </a:xfrm>
          <a:prstGeom prst="rect">
            <a:avLst/>
          </a:prstGeom>
          <a:noFill/>
        </p:spPr>
        <p:txBody>
          <a:bodyPr wrap="square" rtlCol="0">
            <a:spAutoFit/>
          </a:bodyPr>
          <a:lstStyle/>
          <a:p>
            <a:r>
              <a:rPr lang="en-US" sz="3200" b="1" dirty="0">
                <a:solidFill>
                  <a:schemeClr val="bg1"/>
                </a:solidFill>
              </a:rPr>
              <a:t>City Council Hearing</a:t>
            </a:r>
          </a:p>
          <a:p>
            <a:r>
              <a:rPr lang="en-US" sz="3200" b="1" dirty="0">
                <a:solidFill>
                  <a:schemeClr val="bg1"/>
                </a:solidFill>
              </a:rPr>
              <a:t>September 16, 2026</a:t>
            </a:r>
          </a:p>
        </p:txBody>
      </p:sp>
      <p:sp>
        <p:nvSpPr>
          <p:cNvPr id="14" name="TextBox 13">
            <a:extLst>
              <a:ext uri="{FF2B5EF4-FFF2-40B4-BE49-F238E27FC236}">
                <a16:creationId xmlns:a16="http://schemas.microsoft.com/office/drawing/2014/main" id="{A9DB23EB-6928-4506-B692-C774D584A45D}"/>
              </a:ext>
            </a:extLst>
          </p:cNvPr>
          <p:cNvSpPr txBox="1"/>
          <p:nvPr/>
        </p:nvSpPr>
        <p:spPr>
          <a:xfrm>
            <a:off x="0" y="227909"/>
            <a:ext cx="12191999" cy="1107996"/>
          </a:xfrm>
          <a:prstGeom prst="rect">
            <a:avLst/>
          </a:prstGeom>
          <a:solidFill>
            <a:schemeClr val="bg1">
              <a:lumMod val="50000"/>
            </a:schemeClr>
          </a:solidFill>
          <a:ln>
            <a:noFill/>
          </a:ln>
        </p:spPr>
        <p:txBody>
          <a:bodyPr wrap="square" rtlCol="0">
            <a:spAutoFit/>
          </a:bodyPr>
          <a:lstStyle/>
          <a:p>
            <a:pPr algn="ctr"/>
            <a:r>
              <a:rPr lang="en-US" sz="6600" b="1" dirty="0">
                <a:solidFill>
                  <a:schemeClr val="bg1"/>
                </a:solidFill>
                <a:latin typeface="Bookman Old Style" panose="02050604050505020204" pitchFamily="18" charset="0"/>
              </a:rPr>
              <a:t>Canby UGB Expansion</a:t>
            </a:r>
          </a:p>
        </p:txBody>
      </p:sp>
      <p:pic>
        <p:nvPicPr>
          <p:cNvPr id="5" name="Picture 4" descr="Text&#10;&#10;Description automatically generated with low confidence">
            <a:extLst>
              <a:ext uri="{FF2B5EF4-FFF2-40B4-BE49-F238E27FC236}">
                <a16:creationId xmlns:a16="http://schemas.microsoft.com/office/drawing/2014/main" id="{CD991110-59D1-F287-766F-689A85BDF8C3}"/>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413858" y="5126566"/>
            <a:ext cx="2289192" cy="1197586"/>
          </a:xfrm>
          <a:prstGeom prst="rect">
            <a:avLst/>
          </a:prstGeom>
        </p:spPr>
      </p:pic>
      <p:sp>
        <p:nvSpPr>
          <p:cNvPr id="2" name="Slide Number Placeholder 1">
            <a:extLst>
              <a:ext uri="{FF2B5EF4-FFF2-40B4-BE49-F238E27FC236}">
                <a16:creationId xmlns:a16="http://schemas.microsoft.com/office/drawing/2014/main" id="{58794011-BD43-0529-78F8-3B06D2B934BB}"/>
              </a:ext>
            </a:extLst>
          </p:cNvPr>
          <p:cNvSpPr>
            <a:spLocks noGrp="1"/>
          </p:cNvSpPr>
          <p:nvPr>
            <p:ph type="sldNum" sz="quarter" idx="12"/>
          </p:nvPr>
        </p:nvSpPr>
        <p:spPr/>
        <p:txBody>
          <a:bodyPr/>
          <a:lstStyle/>
          <a:p>
            <a:fld id="{C63A5F1C-8267-42C6-BF4A-E2B39A718BCD}" type="slidenum">
              <a:rPr lang="en-US" smtClean="0"/>
              <a:t>1</a:t>
            </a:fld>
            <a:endParaRPr lang="en-US" dirty="0"/>
          </a:p>
        </p:txBody>
      </p:sp>
    </p:spTree>
    <p:extLst>
      <p:ext uri="{BB962C8B-B14F-4D97-AF65-F5344CB8AC3E}">
        <p14:creationId xmlns:p14="http://schemas.microsoft.com/office/powerpoint/2010/main" val="1576025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57EDF-0B1A-A0B4-7354-3CE17A9FA1B9}"/>
              </a:ext>
            </a:extLst>
          </p:cNvPr>
          <p:cNvSpPr>
            <a:spLocks noGrp="1"/>
          </p:cNvSpPr>
          <p:nvPr>
            <p:ph type="title"/>
          </p:nvPr>
        </p:nvSpPr>
        <p:spPr/>
        <p:txBody>
          <a:bodyPr>
            <a:normAutofit/>
          </a:bodyPr>
          <a:lstStyle/>
          <a:p>
            <a:r>
              <a:rPr lang="en-US" sz="4000" b="1" dirty="0">
                <a:solidFill>
                  <a:srgbClr val="769AAE"/>
                </a:solidFill>
                <a:latin typeface="+mn-lt"/>
                <a:ea typeface="+mn-ea"/>
                <a:cs typeface="+mn-cs"/>
              </a:rPr>
              <a:t>Staff Report Findings</a:t>
            </a:r>
          </a:p>
        </p:txBody>
      </p:sp>
      <p:sp>
        <p:nvSpPr>
          <p:cNvPr id="3" name="Content Placeholder 2">
            <a:extLst>
              <a:ext uri="{FF2B5EF4-FFF2-40B4-BE49-F238E27FC236}">
                <a16:creationId xmlns:a16="http://schemas.microsoft.com/office/drawing/2014/main" id="{A8C74F7C-EBA1-60F6-2591-23BCB662019B}"/>
              </a:ext>
            </a:extLst>
          </p:cNvPr>
          <p:cNvSpPr>
            <a:spLocks noGrp="1"/>
          </p:cNvSpPr>
          <p:nvPr>
            <p:ph idx="1"/>
          </p:nvPr>
        </p:nvSpPr>
        <p:spPr>
          <a:xfrm>
            <a:off x="838200" y="1773690"/>
            <a:ext cx="10515600" cy="4351338"/>
          </a:xfrm>
        </p:spPr>
        <p:txBody>
          <a:bodyPr>
            <a:normAutofit/>
          </a:bodyPr>
          <a:lstStyle/>
          <a:p>
            <a:pPr marL="0" indent="0">
              <a:spcBef>
                <a:spcPts val="1200"/>
              </a:spcBef>
              <a:buNone/>
            </a:pPr>
            <a:r>
              <a:rPr lang="en-US" sz="2200" b="1" dirty="0"/>
              <a:t>Proposed UGB Recommendation is Consistent with:</a:t>
            </a:r>
          </a:p>
          <a:p>
            <a:pPr>
              <a:spcBef>
                <a:spcPts val="1200"/>
              </a:spcBef>
            </a:pPr>
            <a:r>
              <a:rPr lang="en-US" sz="2200" dirty="0"/>
              <a:t>Adopted Canby Sequential Urban Growth Boundary Process</a:t>
            </a:r>
          </a:p>
          <a:p>
            <a:pPr>
              <a:spcBef>
                <a:spcPts val="1200"/>
              </a:spcBef>
            </a:pPr>
            <a:r>
              <a:rPr lang="en-US" sz="2200" dirty="0"/>
              <a:t>Adopted 2024 Housing Needs Analysis and 2023 Economic Opportunities Analysis to accommodate 20-year projected housing, employment and park lands</a:t>
            </a:r>
          </a:p>
          <a:p>
            <a:pPr>
              <a:spcBef>
                <a:spcPts val="1200"/>
              </a:spcBef>
            </a:pPr>
            <a:r>
              <a:rPr lang="en-US" sz="2200" dirty="0"/>
              <a:t>Oregon Statewide Planning Goals</a:t>
            </a:r>
          </a:p>
          <a:p>
            <a:pPr>
              <a:spcBef>
                <a:spcPts val="1200"/>
              </a:spcBef>
            </a:pPr>
            <a:r>
              <a:rPr lang="en-US" sz="2200" dirty="0"/>
              <a:t>2026 Comprehensive Plan Goals and Policies, including Goal 14 Urbanization</a:t>
            </a:r>
          </a:p>
          <a:p>
            <a:pPr>
              <a:spcBef>
                <a:spcPts val="1200"/>
              </a:spcBef>
            </a:pPr>
            <a:r>
              <a:rPr lang="en-US" sz="2200" dirty="0"/>
              <a:t>Clackamas County Comprehensive Plan Goals</a:t>
            </a:r>
          </a:p>
          <a:p>
            <a:pPr>
              <a:spcBef>
                <a:spcPts val="1200"/>
              </a:spcBef>
            </a:pPr>
            <a:r>
              <a:rPr lang="en-US" sz="2200" dirty="0"/>
              <a:t>State Rules and Statues (OAR 660-024-0065 and 0067 and related statutes)</a:t>
            </a:r>
          </a:p>
        </p:txBody>
      </p:sp>
      <p:sp>
        <p:nvSpPr>
          <p:cNvPr id="4" name="Slide Number Placeholder 3">
            <a:extLst>
              <a:ext uri="{FF2B5EF4-FFF2-40B4-BE49-F238E27FC236}">
                <a16:creationId xmlns:a16="http://schemas.microsoft.com/office/drawing/2014/main" id="{8C4B0F2D-2A66-2FC4-DE49-CAC57ACB46A6}"/>
              </a:ext>
            </a:extLst>
          </p:cNvPr>
          <p:cNvSpPr>
            <a:spLocks noGrp="1"/>
          </p:cNvSpPr>
          <p:nvPr>
            <p:ph type="sldNum" sz="quarter" idx="12"/>
          </p:nvPr>
        </p:nvSpPr>
        <p:spPr/>
        <p:txBody>
          <a:bodyPr/>
          <a:lstStyle/>
          <a:p>
            <a:fld id="{C63A5F1C-8267-42C6-BF4A-E2B39A718BCD}" type="slidenum">
              <a:rPr lang="en-US" smtClean="0"/>
              <a:t>2</a:t>
            </a:fld>
            <a:endParaRPr lang="en-US" dirty="0"/>
          </a:p>
        </p:txBody>
      </p:sp>
      <p:sp>
        <p:nvSpPr>
          <p:cNvPr id="6" name="Rectangle 5">
            <a:extLst>
              <a:ext uri="{FF2B5EF4-FFF2-40B4-BE49-F238E27FC236}">
                <a16:creationId xmlns:a16="http://schemas.microsoft.com/office/drawing/2014/main" id="{435462D1-CD0D-C697-0214-496D76528DA5}"/>
              </a:ext>
            </a:extLst>
          </p:cNvPr>
          <p:cNvSpPr/>
          <p:nvPr/>
        </p:nvSpPr>
        <p:spPr>
          <a:xfrm>
            <a:off x="0" y="6125028"/>
            <a:ext cx="12192000" cy="732972"/>
          </a:xfrm>
          <a:prstGeom prst="rect">
            <a:avLst/>
          </a:prstGeom>
          <a:solidFill>
            <a:srgbClr val="769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00000"/>
              </a:solidFill>
            </a:endParaRPr>
          </a:p>
        </p:txBody>
      </p:sp>
    </p:spTree>
    <p:extLst>
      <p:ext uri="{BB962C8B-B14F-4D97-AF65-F5344CB8AC3E}">
        <p14:creationId xmlns:p14="http://schemas.microsoft.com/office/powerpoint/2010/main" val="8039684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2AE66E5-1D70-B2F6-9CF9-BFD88AEA0EE1}"/>
              </a:ext>
            </a:extLst>
          </p:cNvPr>
          <p:cNvSpPr>
            <a:spLocks noGrp="1"/>
          </p:cNvSpPr>
          <p:nvPr>
            <p:ph idx="1"/>
          </p:nvPr>
        </p:nvSpPr>
        <p:spPr>
          <a:xfrm>
            <a:off x="770081" y="1380239"/>
            <a:ext cx="7542230" cy="1841371"/>
          </a:xfrm>
        </p:spPr>
        <p:txBody>
          <a:bodyPr>
            <a:noAutofit/>
          </a:bodyPr>
          <a:lstStyle/>
          <a:p>
            <a:pPr marL="0" indent="0">
              <a:buNone/>
            </a:pPr>
            <a:r>
              <a:rPr lang="en-US" sz="2200" b="1" dirty="0"/>
              <a:t>Significant Community Involvement:</a:t>
            </a:r>
          </a:p>
          <a:p>
            <a:r>
              <a:rPr lang="en-US" sz="2200" dirty="0"/>
              <a:t>Over three years of public engagement activities. </a:t>
            </a:r>
          </a:p>
          <a:p>
            <a:r>
              <a:rPr lang="en-US" sz="2200" dirty="0"/>
              <a:t>Public meetings, workshops, open houses, tabling at public events, a robust notification program, and online engagement tools.</a:t>
            </a:r>
          </a:p>
        </p:txBody>
      </p:sp>
      <p:sp>
        <p:nvSpPr>
          <p:cNvPr id="6" name="Title 1">
            <a:extLst>
              <a:ext uri="{FF2B5EF4-FFF2-40B4-BE49-F238E27FC236}">
                <a16:creationId xmlns:a16="http://schemas.microsoft.com/office/drawing/2014/main" id="{2989A17A-AEE0-5B34-1758-95B7B7764A58}"/>
              </a:ext>
            </a:extLst>
          </p:cNvPr>
          <p:cNvSpPr>
            <a:spLocks noGrp="1"/>
          </p:cNvSpPr>
          <p:nvPr>
            <p:ph type="title"/>
          </p:nvPr>
        </p:nvSpPr>
        <p:spPr>
          <a:xfrm>
            <a:off x="838200" y="262066"/>
            <a:ext cx="10515600" cy="1325563"/>
          </a:xfrm>
        </p:spPr>
        <p:txBody>
          <a:bodyPr>
            <a:normAutofit/>
          </a:bodyPr>
          <a:lstStyle/>
          <a:p>
            <a:r>
              <a:rPr lang="en-US" sz="4000" b="1" dirty="0">
                <a:solidFill>
                  <a:srgbClr val="769AAE"/>
                </a:solidFill>
                <a:latin typeface="+mn-lt"/>
                <a:ea typeface="+mn-ea"/>
                <a:cs typeface="+mn-cs"/>
              </a:rPr>
              <a:t>Staff Report Findings</a:t>
            </a:r>
          </a:p>
        </p:txBody>
      </p:sp>
      <p:sp>
        <p:nvSpPr>
          <p:cNvPr id="2" name="Slide Number Placeholder 1">
            <a:extLst>
              <a:ext uri="{FF2B5EF4-FFF2-40B4-BE49-F238E27FC236}">
                <a16:creationId xmlns:a16="http://schemas.microsoft.com/office/drawing/2014/main" id="{1FFB8E5D-5984-0B2D-8769-A0BE14FA46DA}"/>
              </a:ext>
            </a:extLst>
          </p:cNvPr>
          <p:cNvSpPr>
            <a:spLocks noGrp="1"/>
          </p:cNvSpPr>
          <p:nvPr>
            <p:ph type="sldNum" sz="quarter" idx="12"/>
          </p:nvPr>
        </p:nvSpPr>
        <p:spPr/>
        <p:txBody>
          <a:bodyPr/>
          <a:lstStyle/>
          <a:p>
            <a:fld id="{C63A5F1C-8267-42C6-BF4A-E2B39A718BCD}" type="slidenum">
              <a:rPr lang="en-US" smtClean="0"/>
              <a:t>3</a:t>
            </a:fld>
            <a:endParaRPr lang="en-US" dirty="0"/>
          </a:p>
        </p:txBody>
      </p:sp>
      <p:sp>
        <p:nvSpPr>
          <p:cNvPr id="5" name="Rectangle 4">
            <a:extLst>
              <a:ext uri="{FF2B5EF4-FFF2-40B4-BE49-F238E27FC236}">
                <a16:creationId xmlns:a16="http://schemas.microsoft.com/office/drawing/2014/main" id="{3D96A126-4D64-26BA-D541-3D4FFAE86F64}"/>
              </a:ext>
            </a:extLst>
          </p:cNvPr>
          <p:cNvSpPr/>
          <p:nvPr/>
        </p:nvSpPr>
        <p:spPr>
          <a:xfrm>
            <a:off x="0" y="6125028"/>
            <a:ext cx="12192000" cy="732972"/>
          </a:xfrm>
          <a:prstGeom prst="rect">
            <a:avLst/>
          </a:prstGeom>
          <a:solidFill>
            <a:srgbClr val="769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00000"/>
              </a:solidFill>
            </a:endParaRPr>
          </a:p>
        </p:txBody>
      </p:sp>
      <p:pic>
        <p:nvPicPr>
          <p:cNvPr id="11" name="Picture 10">
            <a:extLst>
              <a:ext uri="{FF2B5EF4-FFF2-40B4-BE49-F238E27FC236}">
                <a16:creationId xmlns:a16="http://schemas.microsoft.com/office/drawing/2014/main" id="{A836BDA4-75B2-0CA0-BED0-070BA85E73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10600" y="358681"/>
            <a:ext cx="3229617" cy="2422213"/>
          </a:xfrm>
          <a:prstGeom prst="rect">
            <a:avLst/>
          </a:prstGeom>
        </p:spPr>
      </p:pic>
      <p:sp>
        <p:nvSpPr>
          <p:cNvPr id="12" name="Content Placeholder 2">
            <a:extLst>
              <a:ext uri="{FF2B5EF4-FFF2-40B4-BE49-F238E27FC236}">
                <a16:creationId xmlns:a16="http://schemas.microsoft.com/office/drawing/2014/main" id="{5E19613D-F09B-8727-6404-710FCF968087}"/>
              </a:ext>
            </a:extLst>
          </p:cNvPr>
          <p:cNvSpPr txBox="1">
            <a:spLocks/>
          </p:cNvSpPr>
          <p:nvPr/>
        </p:nvSpPr>
        <p:spPr>
          <a:xfrm>
            <a:off x="770081" y="3314082"/>
            <a:ext cx="11133841" cy="22777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dirty="0"/>
              <a:t>Materials and meetings catering to the Spanish-speaking community.</a:t>
            </a:r>
          </a:p>
          <a:p>
            <a:r>
              <a:rPr lang="en-US" sz="2200" dirty="0"/>
              <a:t>Interactive mapping exercises where members of the community expressed their preferences and ideas related to land use patterns, community character, circulation, recreation, and other topics.</a:t>
            </a:r>
          </a:p>
          <a:p>
            <a:r>
              <a:rPr lang="en-US" sz="2200" dirty="0"/>
              <a:t>Overseen by a Project Advisory Committee (PAC) comprised of elected and appointed officials, community leaders, business owners, and other stakeholders.</a:t>
            </a:r>
          </a:p>
        </p:txBody>
      </p:sp>
    </p:spTree>
    <p:extLst>
      <p:ext uri="{BB962C8B-B14F-4D97-AF65-F5344CB8AC3E}">
        <p14:creationId xmlns:p14="http://schemas.microsoft.com/office/powerpoint/2010/main" val="24582472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794288-3358-9133-6586-DD2B6555470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951FFC-78C6-9320-BE66-1AB2ABC675DE}"/>
              </a:ext>
            </a:extLst>
          </p:cNvPr>
          <p:cNvSpPr>
            <a:spLocks noGrp="1"/>
          </p:cNvSpPr>
          <p:nvPr>
            <p:ph idx="1"/>
          </p:nvPr>
        </p:nvSpPr>
        <p:spPr>
          <a:xfrm>
            <a:off x="838200" y="1587629"/>
            <a:ext cx="6307318" cy="4537399"/>
          </a:xfrm>
        </p:spPr>
        <p:txBody>
          <a:bodyPr>
            <a:noAutofit/>
          </a:bodyPr>
          <a:lstStyle/>
          <a:p>
            <a:pPr marL="0" indent="0">
              <a:buNone/>
            </a:pPr>
            <a:r>
              <a:rPr lang="en-US" sz="2200" b="1" dirty="0"/>
              <a:t>Property Owner Listening Sessions</a:t>
            </a:r>
          </a:p>
          <a:p>
            <a:pPr marL="0" indent="0">
              <a:buNone/>
            </a:pPr>
            <a:r>
              <a:rPr lang="en-US" sz="2200" dirty="0"/>
              <a:t>Three listening sessions with property owners in the UGB Study Area</a:t>
            </a:r>
          </a:p>
          <a:p>
            <a:r>
              <a:rPr lang="en-US" sz="2200" dirty="0"/>
              <a:t>November 2023 to introduce the Preliminary Study Area and describe the UGB expansion process</a:t>
            </a:r>
          </a:p>
          <a:p>
            <a:r>
              <a:rPr lang="en-US" sz="2200" dirty="0"/>
              <a:t>June 2024 to present the Study Area, analysis, and prioritization process</a:t>
            </a:r>
          </a:p>
          <a:p>
            <a:r>
              <a:rPr lang="en-US" sz="2200" dirty="0"/>
              <a:t>June 2026 to present the UGB expansion recommendation</a:t>
            </a:r>
          </a:p>
        </p:txBody>
      </p:sp>
      <p:sp>
        <p:nvSpPr>
          <p:cNvPr id="6" name="Title 1">
            <a:extLst>
              <a:ext uri="{FF2B5EF4-FFF2-40B4-BE49-F238E27FC236}">
                <a16:creationId xmlns:a16="http://schemas.microsoft.com/office/drawing/2014/main" id="{1BF183A5-8F4E-2323-F4D9-EC363E046415}"/>
              </a:ext>
            </a:extLst>
          </p:cNvPr>
          <p:cNvSpPr>
            <a:spLocks noGrp="1"/>
          </p:cNvSpPr>
          <p:nvPr>
            <p:ph type="title"/>
          </p:nvPr>
        </p:nvSpPr>
        <p:spPr>
          <a:xfrm>
            <a:off x="838200" y="365125"/>
            <a:ext cx="10515600" cy="1325563"/>
          </a:xfrm>
        </p:spPr>
        <p:txBody>
          <a:bodyPr>
            <a:normAutofit/>
          </a:bodyPr>
          <a:lstStyle/>
          <a:p>
            <a:r>
              <a:rPr lang="en-US" sz="4000" b="1" dirty="0">
                <a:solidFill>
                  <a:srgbClr val="769AAE"/>
                </a:solidFill>
                <a:latin typeface="+mn-lt"/>
                <a:ea typeface="+mn-ea"/>
                <a:cs typeface="+mn-cs"/>
              </a:rPr>
              <a:t>Staff Report Findings</a:t>
            </a:r>
          </a:p>
        </p:txBody>
      </p:sp>
      <p:sp>
        <p:nvSpPr>
          <p:cNvPr id="2" name="Slide Number Placeholder 1">
            <a:extLst>
              <a:ext uri="{FF2B5EF4-FFF2-40B4-BE49-F238E27FC236}">
                <a16:creationId xmlns:a16="http://schemas.microsoft.com/office/drawing/2014/main" id="{8C989DF7-CEDB-FC47-7B5C-04031BE906FA}"/>
              </a:ext>
            </a:extLst>
          </p:cNvPr>
          <p:cNvSpPr>
            <a:spLocks noGrp="1"/>
          </p:cNvSpPr>
          <p:nvPr>
            <p:ph type="sldNum" sz="quarter" idx="12"/>
          </p:nvPr>
        </p:nvSpPr>
        <p:spPr/>
        <p:txBody>
          <a:bodyPr/>
          <a:lstStyle/>
          <a:p>
            <a:fld id="{C63A5F1C-8267-42C6-BF4A-E2B39A718BCD}" type="slidenum">
              <a:rPr lang="en-US" smtClean="0"/>
              <a:t>4</a:t>
            </a:fld>
            <a:endParaRPr lang="en-US" dirty="0"/>
          </a:p>
        </p:txBody>
      </p:sp>
      <p:sp>
        <p:nvSpPr>
          <p:cNvPr id="5" name="Rectangle 4">
            <a:extLst>
              <a:ext uri="{FF2B5EF4-FFF2-40B4-BE49-F238E27FC236}">
                <a16:creationId xmlns:a16="http://schemas.microsoft.com/office/drawing/2014/main" id="{1745EA67-B21B-84CE-582F-08ADBCB4E67E}"/>
              </a:ext>
            </a:extLst>
          </p:cNvPr>
          <p:cNvSpPr/>
          <p:nvPr/>
        </p:nvSpPr>
        <p:spPr>
          <a:xfrm>
            <a:off x="0" y="6125028"/>
            <a:ext cx="12192000" cy="732972"/>
          </a:xfrm>
          <a:prstGeom prst="rect">
            <a:avLst/>
          </a:prstGeom>
          <a:solidFill>
            <a:srgbClr val="769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00000"/>
              </a:solidFill>
            </a:endParaRPr>
          </a:p>
        </p:txBody>
      </p:sp>
      <p:pic>
        <p:nvPicPr>
          <p:cNvPr id="7" name="Picture 6">
            <a:extLst>
              <a:ext uri="{FF2B5EF4-FFF2-40B4-BE49-F238E27FC236}">
                <a16:creationId xmlns:a16="http://schemas.microsoft.com/office/drawing/2014/main" id="{40B20634-4F6E-E916-3000-99A9F5C140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36480" y="1211740"/>
            <a:ext cx="4264557" cy="3198418"/>
          </a:xfrm>
          <a:prstGeom prst="rect">
            <a:avLst/>
          </a:prstGeom>
        </p:spPr>
      </p:pic>
    </p:spTree>
    <p:extLst>
      <p:ext uri="{BB962C8B-B14F-4D97-AF65-F5344CB8AC3E}">
        <p14:creationId xmlns:p14="http://schemas.microsoft.com/office/powerpoint/2010/main" val="10353116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5D2EFD-FC8D-340E-C0B0-8D92F0B402C6}"/>
              </a:ext>
            </a:extLst>
          </p:cNvPr>
          <p:cNvSpPr>
            <a:spLocks noGrp="1"/>
          </p:cNvSpPr>
          <p:nvPr>
            <p:ph idx="1"/>
          </p:nvPr>
        </p:nvSpPr>
        <p:spPr>
          <a:xfrm>
            <a:off x="838200" y="1581367"/>
            <a:ext cx="10515600" cy="4351338"/>
          </a:xfrm>
        </p:spPr>
        <p:txBody>
          <a:bodyPr>
            <a:normAutofit/>
          </a:bodyPr>
          <a:lstStyle/>
          <a:p>
            <a:pPr marL="0" indent="0">
              <a:spcBef>
                <a:spcPts val="1800"/>
              </a:spcBef>
              <a:buNone/>
            </a:pPr>
            <a:r>
              <a:rPr lang="en-US" sz="2200" b="1" dirty="0"/>
              <a:t>Significant Community and Partner Involvement:</a:t>
            </a:r>
          </a:p>
          <a:p>
            <a:pPr>
              <a:spcBef>
                <a:spcPts val="1800"/>
              </a:spcBef>
            </a:pPr>
            <a:r>
              <a:rPr lang="en-US" sz="2200" dirty="0"/>
              <a:t>Recommendation provided to the community, planning commission, and city council for review and comments as part of the UGB process and recommendations</a:t>
            </a:r>
          </a:p>
          <a:p>
            <a:pPr>
              <a:spcBef>
                <a:spcPts val="1800"/>
              </a:spcBef>
            </a:pPr>
            <a:r>
              <a:rPr lang="en-US" sz="2200" dirty="0"/>
              <a:t>DLCD and Clackamas County staff have reviewed and provided comment on the UGB Expansion Report</a:t>
            </a:r>
          </a:p>
        </p:txBody>
      </p:sp>
      <p:sp>
        <p:nvSpPr>
          <p:cNvPr id="6" name="Title 1">
            <a:extLst>
              <a:ext uri="{FF2B5EF4-FFF2-40B4-BE49-F238E27FC236}">
                <a16:creationId xmlns:a16="http://schemas.microsoft.com/office/drawing/2014/main" id="{F890BE0F-002A-B8B5-DA6A-19028603F08D}"/>
              </a:ext>
            </a:extLst>
          </p:cNvPr>
          <p:cNvSpPr>
            <a:spLocks noGrp="1"/>
          </p:cNvSpPr>
          <p:nvPr>
            <p:ph type="title"/>
          </p:nvPr>
        </p:nvSpPr>
        <p:spPr>
          <a:xfrm>
            <a:off x="838200" y="365125"/>
            <a:ext cx="10515600" cy="1325563"/>
          </a:xfrm>
        </p:spPr>
        <p:txBody>
          <a:bodyPr>
            <a:normAutofit/>
          </a:bodyPr>
          <a:lstStyle/>
          <a:p>
            <a:r>
              <a:rPr lang="en-US" sz="4000" b="1" dirty="0">
                <a:solidFill>
                  <a:srgbClr val="769AAE"/>
                </a:solidFill>
                <a:latin typeface="+mn-lt"/>
                <a:ea typeface="+mn-ea"/>
                <a:cs typeface="+mn-cs"/>
              </a:rPr>
              <a:t>Staff Report Findings</a:t>
            </a:r>
          </a:p>
        </p:txBody>
      </p:sp>
      <p:sp>
        <p:nvSpPr>
          <p:cNvPr id="2" name="Slide Number Placeholder 1">
            <a:extLst>
              <a:ext uri="{FF2B5EF4-FFF2-40B4-BE49-F238E27FC236}">
                <a16:creationId xmlns:a16="http://schemas.microsoft.com/office/drawing/2014/main" id="{6125DB6B-4BF8-6904-C702-E89089B4D5BE}"/>
              </a:ext>
            </a:extLst>
          </p:cNvPr>
          <p:cNvSpPr>
            <a:spLocks noGrp="1"/>
          </p:cNvSpPr>
          <p:nvPr>
            <p:ph type="sldNum" sz="quarter" idx="12"/>
          </p:nvPr>
        </p:nvSpPr>
        <p:spPr/>
        <p:txBody>
          <a:bodyPr/>
          <a:lstStyle/>
          <a:p>
            <a:fld id="{C63A5F1C-8267-42C6-BF4A-E2B39A718BCD}" type="slidenum">
              <a:rPr lang="en-US" smtClean="0"/>
              <a:t>5</a:t>
            </a:fld>
            <a:endParaRPr lang="en-US" dirty="0"/>
          </a:p>
        </p:txBody>
      </p:sp>
      <p:pic>
        <p:nvPicPr>
          <p:cNvPr id="8" name="Picture 7">
            <a:extLst>
              <a:ext uri="{FF2B5EF4-FFF2-40B4-BE49-F238E27FC236}">
                <a16:creationId xmlns:a16="http://schemas.microsoft.com/office/drawing/2014/main" id="{C2565FBE-66C2-366E-0561-82A79E544E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61056" y="4010220"/>
            <a:ext cx="3506499" cy="2629875"/>
          </a:xfrm>
          <a:prstGeom prst="rect">
            <a:avLst/>
          </a:prstGeom>
        </p:spPr>
      </p:pic>
      <p:pic>
        <p:nvPicPr>
          <p:cNvPr id="10" name="Picture 9">
            <a:extLst>
              <a:ext uri="{FF2B5EF4-FFF2-40B4-BE49-F238E27FC236}">
                <a16:creationId xmlns:a16="http://schemas.microsoft.com/office/drawing/2014/main" id="{D0744469-A1B3-D0E8-A920-89597AD98E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92909" y="4010220"/>
            <a:ext cx="3506499" cy="2629874"/>
          </a:xfrm>
          <a:prstGeom prst="rect">
            <a:avLst/>
          </a:prstGeom>
        </p:spPr>
      </p:pic>
    </p:spTree>
    <p:extLst>
      <p:ext uri="{BB962C8B-B14F-4D97-AF65-F5344CB8AC3E}">
        <p14:creationId xmlns:p14="http://schemas.microsoft.com/office/powerpoint/2010/main" val="10688457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81A33-E129-69FC-63BD-C1EFBCCEE5B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4926C98-D544-2E3D-E997-44A069F8DC9D}"/>
              </a:ext>
            </a:extLst>
          </p:cNvPr>
          <p:cNvSpPr>
            <a:spLocks noGrp="1"/>
          </p:cNvSpPr>
          <p:nvPr>
            <p:ph idx="1"/>
          </p:nvPr>
        </p:nvSpPr>
        <p:spPr>
          <a:xfrm>
            <a:off x="687887" y="1532955"/>
            <a:ext cx="9357987" cy="1692497"/>
          </a:xfrm>
        </p:spPr>
        <p:txBody>
          <a:bodyPr>
            <a:normAutofit/>
          </a:bodyPr>
          <a:lstStyle/>
          <a:p>
            <a:pPr>
              <a:spcBef>
                <a:spcPts val="1800"/>
              </a:spcBef>
            </a:pPr>
            <a:r>
              <a:rPr lang="en-US" sz="2200" dirty="0"/>
              <a:t>Oregon Department of Justice ruled that Canby must adopt a UGB amendment by December 31, 2026, before new OHNA rules go into effect</a:t>
            </a:r>
          </a:p>
          <a:p>
            <a:pPr>
              <a:spcBef>
                <a:spcPts val="1800"/>
              </a:spcBef>
            </a:pPr>
            <a:r>
              <a:rPr lang="en-US" sz="2200" dirty="0"/>
              <a:t>Failure to adopt a UGB amendment will require updating information under the new rules</a:t>
            </a:r>
          </a:p>
        </p:txBody>
      </p:sp>
      <p:sp>
        <p:nvSpPr>
          <p:cNvPr id="6" name="Title 1">
            <a:extLst>
              <a:ext uri="{FF2B5EF4-FFF2-40B4-BE49-F238E27FC236}">
                <a16:creationId xmlns:a16="http://schemas.microsoft.com/office/drawing/2014/main" id="{147E78FB-3C3C-A23D-8411-740AAB5109A9}"/>
              </a:ext>
            </a:extLst>
          </p:cNvPr>
          <p:cNvSpPr>
            <a:spLocks noGrp="1"/>
          </p:cNvSpPr>
          <p:nvPr>
            <p:ph type="title"/>
          </p:nvPr>
        </p:nvSpPr>
        <p:spPr>
          <a:xfrm>
            <a:off x="838200" y="365126"/>
            <a:ext cx="10515600" cy="997368"/>
          </a:xfrm>
        </p:spPr>
        <p:txBody>
          <a:bodyPr>
            <a:normAutofit/>
          </a:bodyPr>
          <a:lstStyle/>
          <a:p>
            <a:r>
              <a:rPr lang="en-US" sz="4000" b="1" dirty="0">
                <a:solidFill>
                  <a:srgbClr val="769AAE"/>
                </a:solidFill>
                <a:latin typeface="+mn-lt"/>
                <a:ea typeface="+mn-ea"/>
                <a:cs typeface="+mn-cs"/>
              </a:rPr>
              <a:t>UGB Amendment Adoption Schedule</a:t>
            </a:r>
          </a:p>
        </p:txBody>
      </p:sp>
      <p:sp>
        <p:nvSpPr>
          <p:cNvPr id="2" name="Slide Number Placeholder 1">
            <a:extLst>
              <a:ext uri="{FF2B5EF4-FFF2-40B4-BE49-F238E27FC236}">
                <a16:creationId xmlns:a16="http://schemas.microsoft.com/office/drawing/2014/main" id="{4E9BF497-5DFB-EBBD-9B96-8C6A6ECA7BAA}"/>
              </a:ext>
            </a:extLst>
          </p:cNvPr>
          <p:cNvSpPr>
            <a:spLocks noGrp="1"/>
          </p:cNvSpPr>
          <p:nvPr>
            <p:ph type="sldNum" sz="quarter" idx="12"/>
          </p:nvPr>
        </p:nvSpPr>
        <p:spPr/>
        <p:txBody>
          <a:bodyPr/>
          <a:lstStyle/>
          <a:p>
            <a:fld id="{C63A5F1C-8267-42C6-BF4A-E2B39A718BCD}" type="slidenum">
              <a:rPr lang="en-US" smtClean="0"/>
              <a:t>6</a:t>
            </a:fld>
            <a:endParaRPr lang="en-US" dirty="0"/>
          </a:p>
        </p:txBody>
      </p:sp>
      <p:sp>
        <p:nvSpPr>
          <p:cNvPr id="5" name="TextBox 4">
            <a:extLst>
              <a:ext uri="{FF2B5EF4-FFF2-40B4-BE49-F238E27FC236}">
                <a16:creationId xmlns:a16="http://schemas.microsoft.com/office/drawing/2014/main" id="{DA129B34-DE38-53D0-4ACE-859EB59D68BD}"/>
              </a:ext>
            </a:extLst>
          </p:cNvPr>
          <p:cNvSpPr txBox="1"/>
          <p:nvPr/>
        </p:nvSpPr>
        <p:spPr>
          <a:xfrm>
            <a:off x="687887" y="3429000"/>
            <a:ext cx="8950803" cy="1508105"/>
          </a:xfrm>
          <a:prstGeom prst="rect">
            <a:avLst/>
          </a:prstGeom>
          <a:noFill/>
        </p:spPr>
        <p:txBody>
          <a:bodyPr wrap="square">
            <a:spAutoFit/>
          </a:bodyPr>
          <a:lstStyle/>
          <a:p>
            <a:pPr lvl="0">
              <a:spcAft>
                <a:spcPts val="1200"/>
              </a:spcAft>
            </a:pPr>
            <a:r>
              <a:rPr lang="en-US" sz="2400" b="1" dirty="0">
                <a:solidFill>
                  <a:schemeClr val="tx2">
                    <a:lumMod val="95000"/>
                    <a:lumOff val="5000"/>
                  </a:schemeClr>
                </a:solidFill>
              </a:rPr>
              <a:t>November – December 2026</a:t>
            </a:r>
          </a:p>
          <a:p>
            <a:pPr marL="285750" lvl="0" indent="-285750">
              <a:spcAft>
                <a:spcPts val="1200"/>
              </a:spcAft>
              <a:buFont typeface="Arial" panose="020B0604020202020204" pitchFamily="34" charset="0"/>
              <a:buChar char="•"/>
            </a:pPr>
            <a:r>
              <a:rPr lang="en-US" sz="2400" dirty="0">
                <a:solidFill>
                  <a:schemeClr val="tx2">
                    <a:lumMod val="95000"/>
                    <a:lumOff val="5000"/>
                  </a:schemeClr>
                </a:solidFill>
              </a:rPr>
              <a:t>County Planning Commission Hearing – November 9</a:t>
            </a:r>
          </a:p>
          <a:p>
            <a:pPr marL="285750" lvl="0" indent="-285750">
              <a:spcAft>
                <a:spcPts val="1200"/>
              </a:spcAft>
              <a:buFont typeface="Arial" panose="020B0604020202020204" pitchFamily="34" charset="0"/>
              <a:buChar char="•"/>
            </a:pPr>
            <a:r>
              <a:rPr lang="en-US" sz="2400" dirty="0">
                <a:solidFill>
                  <a:schemeClr val="tx2">
                    <a:lumMod val="95000"/>
                    <a:lumOff val="5000"/>
                  </a:schemeClr>
                </a:solidFill>
              </a:rPr>
              <a:t>BOCC Hearing – December 1</a:t>
            </a:r>
          </a:p>
        </p:txBody>
      </p:sp>
    </p:spTree>
    <p:extLst>
      <p:ext uri="{BB962C8B-B14F-4D97-AF65-F5344CB8AC3E}">
        <p14:creationId xmlns:p14="http://schemas.microsoft.com/office/powerpoint/2010/main" val="6436330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8C0AE2-44E6-3A3F-D58F-12F15D71222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E1270EC-DFF0-9D22-B087-A0B18078EEAA}"/>
              </a:ext>
            </a:extLst>
          </p:cNvPr>
          <p:cNvSpPr txBox="1"/>
          <p:nvPr/>
        </p:nvSpPr>
        <p:spPr>
          <a:xfrm>
            <a:off x="2460819" y="1877269"/>
            <a:ext cx="7270361" cy="2123658"/>
          </a:xfrm>
          <a:prstGeom prst="rect">
            <a:avLst/>
          </a:prstGeom>
          <a:noFill/>
        </p:spPr>
        <p:txBody>
          <a:bodyPr wrap="square" rtlCol="0">
            <a:spAutoFit/>
          </a:bodyPr>
          <a:lstStyle/>
          <a:p>
            <a:pPr algn="ctr"/>
            <a:r>
              <a:rPr lang="en-US" sz="6600" b="1" dirty="0">
                <a:solidFill>
                  <a:srgbClr val="769AAE"/>
                </a:solidFill>
              </a:rPr>
              <a:t>UGB Expansion Process and Report</a:t>
            </a:r>
          </a:p>
        </p:txBody>
      </p:sp>
      <p:sp>
        <p:nvSpPr>
          <p:cNvPr id="2" name="Slide Number Placeholder 1">
            <a:extLst>
              <a:ext uri="{FF2B5EF4-FFF2-40B4-BE49-F238E27FC236}">
                <a16:creationId xmlns:a16="http://schemas.microsoft.com/office/drawing/2014/main" id="{A890C817-3D1C-ED18-0059-1F418E24DD10}"/>
              </a:ext>
            </a:extLst>
          </p:cNvPr>
          <p:cNvSpPr>
            <a:spLocks noGrp="1"/>
          </p:cNvSpPr>
          <p:nvPr>
            <p:ph type="sldNum" sz="quarter" idx="12"/>
          </p:nvPr>
        </p:nvSpPr>
        <p:spPr/>
        <p:txBody>
          <a:bodyPr/>
          <a:lstStyle/>
          <a:p>
            <a:fld id="{C63A5F1C-8267-42C6-BF4A-E2B39A718BCD}" type="slidenum">
              <a:rPr lang="en-US" smtClean="0"/>
              <a:t>7</a:t>
            </a:fld>
            <a:endParaRPr lang="en-US" dirty="0"/>
          </a:p>
        </p:txBody>
      </p:sp>
    </p:spTree>
    <p:extLst>
      <p:ext uri="{BB962C8B-B14F-4D97-AF65-F5344CB8AC3E}">
        <p14:creationId xmlns:p14="http://schemas.microsoft.com/office/powerpoint/2010/main" val="10670878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4441EB9-8244-4F3C-8FCB-947F2468B699}"/>
              </a:ext>
            </a:extLst>
          </p:cNvPr>
          <p:cNvSpPr/>
          <p:nvPr/>
        </p:nvSpPr>
        <p:spPr>
          <a:xfrm>
            <a:off x="0" y="6125028"/>
            <a:ext cx="12192000" cy="732972"/>
          </a:xfrm>
          <a:prstGeom prst="rect">
            <a:avLst/>
          </a:prstGeom>
          <a:solidFill>
            <a:srgbClr val="769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00000"/>
              </a:solidFill>
            </a:endParaRPr>
          </a:p>
        </p:txBody>
      </p:sp>
      <p:sp>
        <p:nvSpPr>
          <p:cNvPr id="4" name="TextBox 3">
            <a:extLst>
              <a:ext uri="{FF2B5EF4-FFF2-40B4-BE49-F238E27FC236}">
                <a16:creationId xmlns:a16="http://schemas.microsoft.com/office/drawing/2014/main" id="{695919CD-759D-423C-A5D6-41687E985AB9}"/>
              </a:ext>
            </a:extLst>
          </p:cNvPr>
          <p:cNvSpPr txBox="1"/>
          <p:nvPr/>
        </p:nvSpPr>
        <p:spPr>
          <a:xfrm>
            <a:off x="524223" y="347741"/>
            <a:ext cx="10439399" cy="707886"/>
          </a:xfrm>
          <a:prstGeom prst="rect">
            <a:avLst/>
          </a:prstGeom>
          <a:noFill/>
        </p:spPr>
        <p:txBody>
          <a:bodyPr wrap="square" rtlCol="0">
            <a:spAutoFit/>
          </a:bodyPr>
          <a:lstStyle/>
          <a:p>
            <a:r>
              <a:rPr lang="en-US" sz="4000" b="1" dirty="0">
                <a:solidFill>
                  <a:srgbClr val="769AAE"/>
                </a:solidFill>
              </a:rPr>
              <a:t>Final Land Need</a:t>
            </a:r>
          </a:p>
        </p:txBody>
      </p:sp>
      <p:graphicFrame>
        <p:nvGraphicFramePr>
          <p:cNvPr id="2" name="Table 1">
            <a:extLst>
              <a:ext uri="{FF2B5EF4-FFF2-40B4-BE49-F238E27FC236}">
                <a16:creationId xmlns:a16="http://schemas.microsoft.com/office/drawing/2014/main" id="{FE645976-F8A6-435E-7C66-021E71DB8DBF}"/>
              </a:ext>
            </a:extLst>
          </p:cNvPr>
          <p:cNvGraphicFramePr>
            <a:graphicFrameLocks noGrp="1"/>
          </p:cNvGraphicFramePr>
          <p:nvPr>
            <p:extLst>
              <p:ext uri="{D42A27DB-BD31-4B8C-83A1-F6EECF244321}">
                <p14:modId xmlns:p14="http://schemas.microsoft.com/office/powerpoint/2010/main" val="1377944782"/>
              </p:ext>
            </p:extLst>
          </p:nvPr>
        </p:nvGraphicFramePr>
        <p:xfrm>
          <a:off x="786616" y="2122998"/>
          <a:ext cx="8929877" cy="2166192"/>
        </p:xfrm>
        <a:graphic>
          <a:graphicData uri="http://schemas.openxmlformats.org/drawingml/2006/table">
            <a:tbl>
              <a:tblPr firstRow="1" bandRow="1">
                <a:tableStyleId>{5C22544A-7EE6-4342-B048-85BDC9FD1C3A}</a:tableStyleId>
              </a:tblPr>
              <a:tblGrid>
                <a:gridCol w="6351507">
                  <a:extLst>
                    <a:ext uri="{9D8B030D-6E8A-4147-A177-3AD203B41FA5}">
                      <a16:colId xmlns:a16="http://schemas.microsoft.com/office/drawing/2014/main" val="3793536886"/>
                    </a:ext>
                  </a:extLst>
                </a:gridCol>
                <a:gridCol w="2578370">
                  <a:extLst>
                    <a:ext uri="{9D8B030D-6E8A-4147-A177-3AD203B41FA5}">
                      <a16:colId xmlns:a16="http://schemas.microsoft.com/office/drawing/2014/main" val="4090744943"/>
                    </a:ext>
                  </a:extLst>
                </a:gridCol>
              </a:tblGrid>
              <a:tr h="431661">
                <a:tc>
                  <a:txBody>
                    <a:bodyPr/>
                    <a:lstStyle/>
                    <a:p>
                      <a:r>
                        <a:rPr lang="en-US" dirty="0"/>
                        <a:t>Land Use</a:t>
                      </a:r>
                    </a:p>
                  </a:txBody>
                  <a:tcPr/>
                </a:tc>
                <a:tc>
                  <a:txBody>
                    <a:bodyPr/>
                    <a:lstStyle/>
                    <a:p>
                      <a:pPr algn="ctr"/>
                      <a:r>
                        <a:rPr lang="en-US" dirty="0"/>
                        <a:t>Land Need</a:t>
                      </a:r>
                    </a:p>
                  </a:txBody>
                  <a:tcPr/>
                </a:tc>
                <a:extLst>
                  <a:ext uri="{0D108BD9-81ED-4DB2-BD59-A6C34878D82A}">
                    <a16:rowId xmlns:a16="http://schemas.microsoft.com/office/drawing/2014/main" val="2632207000"/>
                  </a:ext>
                </a:extLst>
              </a:tr>
              <a:tr h="871209">
                <a:tc>
                  <a:txBody>
                    <a:bodyPr/>
                    <a:lstStyle/>
                    <a:p>
                      <a:r>
                        <a:rPr lang="en-US" b="0" dirty="0"/>
                        <a:t>Residential</a:t>
                      </a:r>
                    </a:p>
                    <a:p>
                      <a:r>
                        <a:rPr lang="en-US" sz="1600" dirty="0"/>
                        <a:t>  *</a:t>
                      </a:r>
                      <a:r>
                        <a:rPr lang="en-US" sz="1600" i="1" dirty="0"/>
                        <a:t>Housing and infrastructure</a:t>
                      </a:r>
                    </a:p>
                    <a:p>
                      <a:r>
                        <a:rPr lang="en-US" sz="1600" i="1" dirty="0"/>
                        <a:t>  Parks</a:t>
                      </a:r>
                    </a:p>
                  </a:txBody>
                  <a:tcPr/>
                </a:tc>
                <a:tc>
                  <a:txBody>
                    <a:bodyPr/>
                    <a:lstStyle/>
                    <a:p>
                      <a:pPr algn="r"/>
                      <a:r>
                        <a:rPr lang="en-US" b="0" dirty="0"/>
                        <a:t>98.8 acres</a:t>
                      </a:r>
                    </a:p>
                    <a:p>
                      <a:pPr algn="r"/>
                      <a:r>
                        <a:rPr lang="en-US" sz="1600" i="1" dirty="0"/>
                        <a:t>73.1 acres</a:t>
                      </a:r>
                    </a:p>
                    <a:p>
                      <a:pPr algn="r"/>
                      <a:r>
                        <a:rPr lang="en-US" sz="1600" i="1" dirty="0"/>
                        <a:t>25.7 acres</a:t>
                      </a:r>
                    </a:p>
                  </a:txBody>
                  <a:tcPr/>
                </a:tc>
                <a:extLst>
                  <a:ext uri="{0D108BD9-81ED-4DB2-BD59-A6C34878D82A}">
                    <a16:rowId xmlns:a16="http://schemas.microsoft.com/office/drawing/2014/main" val="469655788"/>
                  </a:ext>
                </a:extLst>
              </a:tr>
              <a:tr h="431661">
                <a:tc>
                  <a:txBody>
                    <a:bodyPr/>
                    <a:lstStyle/>
                    <a:p>
                      <a:r>
                        <a:rPr lang="en-US" b="0" dirty="0"/>
                        <a:t>Employment (primarily industrial; 0.70 acres commercial)</a:t>
                      </a:r>
                    </a:p>
                  </a:txBody>
                  <a:tcPr/>
                </a:tc>
                <a:tc>
                  <a:txBody>
                    <a:bodyPr/>
                    <a:lstStyle/>
                    <a:p>
                      <a:pPr algn="r"/>
                      <a:r>
                        <a:rPr lang="en-US" b="0" dirty="0"/>
                        <a:t>439.2 acres</a:t>
                      </a:r>
                    </a:p>
                  </a:txBody>
                  <a:tcPr/>
                </a:tc>
                <a:extLst>
                  <a:ext uri="{0D108BD9-81ED-4DB2-BD59-A6C34878D82A}">
                    <a16:rowId xmlns:a16="http://schemas.microsoft.com/office/drawing/2014/main" val="3738085245"/>
                  </a:ext>
                </a:extLst>
              </a:tr>
              <a:tr h="431661">
                <a:tc>
                  <a:txBody>
                    <a:bodyPr/>
                    <a:lstStyle/>
                    <a:p>
                      <a:r>
                        <a:rPr lang="en-US" b="1" dirty="0"/>
                        <a:t>Total UGB Expansion Land Need</a:t>
                      </a:r>
                    </a:p>
                  </a:txBody>
                  <a:tcPr/>
                </a:tc>
                <a:tc>
                  <a:txBody>
                    <a:bodyPr/>
                    <a:lstStyle/>
                    <a:p>
                      <a:pPr algn="r"/>
                      <a:r>
                        <a:rPr lang="en-US" b="1" dirty="0"/>
                        <a:t>Up to 538.0 acres</a:t>
                      </a:r>
                    </a:p>
                  </a:txBody>
                  <a:tcPr/>
                </a:tc>
                <a:extLst>
                  <a:ext uri="{0D108BD9-81ED-4DB2-BD59-A6C34878D82A}">
                    <a16:rowId xmlns:a16="http://schemas.microsoft.com/office/drawing/2014/main" val="3146801360"/>
                  </a:ext>
                </a:extLst>
              </a:tr>
            </a:tbl>
          </a:graphicData>
        </a:graphic>
      </p:graphicFrame>
      <p:sp>
        <p:nvSpPr>
          <p:cNvPr id="3" name="TextBox 2">
            <a:extLst>
              <a:ext uri="{FF2B5EF4-FFF2-40B4-BE49-F238E27FC236}">
                <a16:creationId xmlns:a16="http://schemas.microsoft.com/office/drawing/2014/main" id="{C6DAFFFE-A538-EEA0-357C-9AA0B1F34B60}"/>
              </a:ext>
            </a:extLst>
          </p:cNvPr>
          <p:cNvSpPr txBox="1"/>
          <p:nvPr/>
        </p:nvSpPr>
        <p:spPr>
          <a:xfrm>
            <a:off x="786616" y="4289190"/>
            <a:ext cx="8128000" cy="276999"/>
          </a:xfrm>
          <a:prstGeom prst="rect">
            <a:avLst/>
          </a:prstGeom>
          <a:noFill/>
        </p:spPr>
        <p:txBody>
          <a:bodyPr wrap="square" rtlCol="0">
            <a:spAutoFit/>
          </a:bodyPr>
          <a:lstStyle/>
          <a:p>
            <a:r>
              <a:rPr lang="en-US" sz="1200" dirty="0"/>
              <a:t>*Mandatory to accommodate entire residential need.</a:t>
            </a:r>
          </a:p>
        </p:txBody>
      </p:sp>
      <p:sp>
        <p:nvSpPr>
          <p:cNvPr id="5" name="Slide Number Placeholder 4">
            <a:extLst>
              <a:ext uri="{FF2B5EF4-FFF2-40B4-BE49-F238E27FC236}">
                <a16:creationId xmlns:a16="http://schemas.microsoft.com/office/drawing/2014/main" id="{92359616-CFA2-8E95-6BFA-866D521E63DF}"/>
              </a:ext>
            </a:extLst>
          </p:cNvPr>
          <p:cNvSpPr>
            <a:spLocks noGrp="1"/>
          </p:cNvSpPr>
          <p:nvPr>
            <p:ph type="sldNum" sz="quarter" idx="12"/>
          </p:nvPr>
        </p:nvSpPr>
        <p:spPr/>
        <p:txBody>
          <a:bodyPr/>
          <a:lstStyle/>
          <a:p>
            <a:fld id="{C63A5F1C-8267-42C6-BF4A-E2B39A718BCD}" type="slidenum">
              <a:rPr lang="en-US" b="1" smtClean="0">
                <a:solidFill>
                  <a:schemeClr val="bg1"/>
                </a:solidFill>
              </a:rPr>
              <a:t>8</a:t>
            </a:fld>
            <a:endParaRPr lang="en-US" b="1" dirty="0">
              <a:solidFill>
                <a:schemeClr val="bg1"/>
              </a:solidFill>
            </a:endParaRPr>
          </a:p>
        </p:txBody>
      </p:sp>
    </p:spTree>
    <p:extLst>
      <p:ext uri="{BB962C8B-B14F-4D97-AF65-F5344CB8AC3E}">
        <p14:creationId xmlns:p14="http://schemas.microsoft.com/office/powerpoint/2010/main" val="18684104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50F209-2D62-1A43-A407-D4B92F50F29B}"/>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8FB918CA-D550-E700-6FAE-C0463C462509}"/>
              </a:ext>
            </a:extLst>
          </p:cNvPr>
          <p:cNvSpPr/>
          <p:nvPr/>
        </p:nvSpPr>
        <p:spPr>
          <a:xfrm>
            <a:off x="0" y="6125028"/>
            <a:ext cx="12192000" cy="732972"/>
          </a:xfrm>
          <a:prstGeom prst="rect">
            <a:avLst/>
          </a:prstGeom>
          <a:solidFill>
            <a:srgbClr val="769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00000"/>
              </a:solidFill>
            </a:endParaRPr>
          </a:p>
        </p:txBody>
      </p:sp>
      <p:sp>
        <p:nvSpPr>
          <p:cNvPr id="4" name="TextBox 3">
            <a:extLst>
              <a:ext uri="{FF2B5EF4-FFF2-40B4-BE49-F238E27FC236}">
                <a16:creationId xmlns:a16="http://schemas.microsoft.com/office/drawing/2014/main" id="{9BBD650E-6555-9174-A2CB-A427F6DB213D}"/>
              </a:ext>
            </a:extLst>
          </p:cNvPr>
          <p:cNvSpPr txBox="1"/>
          <p:nvPr/>
        </p:nvSpPr>
        <p:spPr>
          <a:xfrm>
            <a:off x="524223" y="347741"/>
            <a:ext cx="10439399" cy="707886"/>
          </a:xfrm>
          <a:prstGeom prst="rect">
            <a:avLst/>
          </a:prstGeom>
          <a:noFill/>
        </p:spPr>
        <p:txBody>
          <a:bodyPr wrap="square" rtlCol="0">
            <a:spAutoFit/>
          </a:bodyPr>
          <a:lstStyle/>
          <a:p>
            <a:r>
              <a:rPr lang="en-US" sz="4000" b="1" dirty="0">
                <a:solidFill>
                  <a:srgbClr val="769AAE"/>
                </a:solidFill>
              </a:rPr>
              <a:t>UGB Expansion Notes</a:t>
            </a:r>
          </a:p>
        </p:txBody>
      </p:sp>
      <p:sp>
        <p:nvSpPr>
          <p:cNvPr id="5" name="TextBox 4">
            <a:extLst>
              <a:ext uri="{FF2B5EF4-FFF2-40B4-BE49-F238E27FC236}">
                <a16:creationId xmlns:a16="http://schemas.microsoft.com/office/drawing/2014/main" id="{B42F64F6-A1C8-2886-2822-7ED14B7F6EBD}"/>
              </a:ext>
            </a:extLst>
          </p:cNvPr>
          <p:cNvSpPr txBox="1"/>
          <p:nvPr/>
        </p:nvSpPr>
        <p:spPr>
          <a:xfrm>
            <a:off x="680791" y="1497446"/>
            <a:ext cx="10587445" cy="3323987"/>
          </a:xfrm>
          <a:prstGeom prst="rect">
            <a:avLst/>
          </a:prstGeom>
          <a:noFill/>
        </p:spPr>
        <p:txBody>
          <a:bodyPr wrap="square" rtlCol="0">
            <a:spAutoFit/>
          </a:bodyPr>
          <a:lstStyle/>
          <a:p>
            <a:pPr marL="342900" indent="-342900">
              <a:spcBef>
                <a:spcPts val="1800"/>
              </a:spcBef>
              <a:buFont typeface="Arial" panose="020B0604020202020204" pitchFamily="34" charset="0"/>
              <a:buChar char="•"/>
            </a:pPr>
            <a:r>
              <a:rPr lang="en-US" sz="2000" dirty="0"/>
              <a:t>Properties included in the UGB expansion are not required to annex into the city or develop the property and they will not see a change in property taxes. A change in property taxes will occur if and when the property is annexed into the city.</a:t>
            </a:r>
            <a:endParaRPr lang="en-US" sz="2400" b="1" dirty="0"/>
          </a:p>
          <a:p>
            <a:pPr marL="342900" indent="-342900">
              <a:spcBef>
                <a:spcPts val="1800"/>
              </a:spcBef>
              <a:buFont typeface="Arial" panose="020B0604020202020204" pitchFamily="34" charset="0"/>
              <a:buChar char="•"/>
            </a:pPr>
            <a:r>
              <a:rPr lang="en-US" sz="2000" dirty="0"/>
              <a:t>UGB amendment process expands the boundary, but does not assign land uses. </a:t>
            </a:r>
            <a:r>
              <a:rPr lang="en-US" sz="2000" u="sng" dirty="0"/>
              <a:t>Land uses will be assigned through the Canby UGB Concept Plan</a:t>
            </a:r>
            <a:r>
              <a:rPr lang="en-US" sz="2000" dirty="0"/>
              <a:t> process. However, it is necessary to discuss land uses when determining where to expand the UGB.</a:t>
            </a:r>
          </a:p>
          <a:p>
            <a:pPr marL="342900" indent="-342900">
              <a:spcBef>
                <a:spcPts val="1800"/>
              </a:spcBef>
              <a:buFont typeface="Arial" panose="020B0604020202020204" pitchFamily="34" charset="0"/>
              <a:buChar char="•"/>
            </a:pPr>
            <a:r>
              <a:rPr lang="en-US" sz="2000" dirty="0"/>
              <a:t>Through community discussion, the City has determined that the Northwest Subareas (1a, 1d, 2, 3, 4, 5, 6) are only appropriate for residential use. The East Subareas are only appropriate for employment use. Several subareas are appropriate for either use (1b, 1c, 7, 10).</a:t>
            </a:r>
          </a:p>
        </p:txBody>
      </p:sp>
      <p:sp>
        <p:nvSpPr>
          <p:cNvPr id="2" name="Slide Number Placeholder 1">
            <a:extLst>
              <a:ext uri="{FF2B5EF4-FFF2-40B4-BE49-F238E27FC236}">
                <a16:creationId xmlns:a16="http://schemas.microsoft.com/office/drawing/2014/main" id="{9D85C38D-505C-6D61-BF21-69B845968E1C}"/>
              </a:ext>
            </a:extLst>
          </p:cNvPr>
          <p:cNvSpPr>
            <a:spLocks noGrp="1"/>
          </p:cNvSpPr>
          <p:nvPr>
            <p:ph type="sldNum" sz="quarter" idx="12"/>
          </p:nvPr>
        </p:nvSpPr>
        <p:spPr/>
        <p:txBody>
          <a:bodyPr/>
          <a:lstStyle/>
          <a:p>
            <a:fld id="{C63A5F1C-8267-42C6-BF4A-E2B39A718BCD}" type="slidenum">
              <a:rPr lang="en-US" b="1" smtClean="0">
                <a:solidFill>
                  <a:schemeClr val="bg1"/>
                </a:solidFill>
              </a:rPr>
              <a:t>9</a:t>
            </a:fld>
            <a:endParaRPr lang="en-US" b="1" dirty="0">
              <a:solidFill>
                <a:schemeClr val="bg1"/>
              </a:solidFill>
            </a:endParaRPr>
          </a:p>
        </p:txBody>
      </p:sp>
    </p:spTree>
    <p:extLst>
      <p:ext uri="{BB962C8B-B14F-4D97-AF65-F5344CB8AC3E}">
        <p14:creationId xmlns:p14="http://schemas.microsoft.com/office/powerpoint/2010/main" val="36307973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D4E8FC-3C78-6B19-BF73-489CA3672724}"/>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0DECC02A-FB2F-A64A-56C3-8E7EFF5B5571}"/>
              </a:ext>
            </a:extLst>
          </p:cNvPr>
          <p:cNvSpPr/>
          <p:nvPr/>
        </p:nvSpPr>
        <p:spPr>
          <a:xfrm>
            <a:off x="0" y="6125028"/>
            <a:ext cx="12192000" cy="732972"/>
          </a:xfrm>
          <a:prstGeom prst="rect">
            <a:avLst/>
          </a:prstGeom>
          <a:solidFill>
            <a:srgbClr val="769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00000"/>
              </a:solidFill>
            </a:endParaRPr>
          </a:p>
        </p:txBody>
      </p:sp>
      <p:sp>
        <p:nvSpPr>
          <p:cNvPr id="4" name="TextBox 3">
            <a:extLst>
              <a:ext uri="{FF2B5EF4-FFF2-40B4-BE49-F238E27FC236}">
                <a16:creationId xmlns:a16="http://schemas.microsoft.com/office/drawing/2014/main" id="{CC919BD1-E1C8-036D-12AC-04E20EF36107}"/>
              </a:ext>
            </a:extLst>
          </p:cNvPr>
          <p:cNvSpPr txBox="1"/>
          <p:nvPr/>
        </p:nvSpPr>
        <p:spPr>
          <a:xfrm>
            <a:off x="211072" y="285111"/>
            <a:ext cx="10439399" cy="1323439"/>
          </a:xfrm>
          <a:prstGeom prst="rect">
            <a:avLst/>
          </a:prstGeom>
          <a:noFill/>
        </p:spPr>
        <p:txBody>
          <a:bodyPr wrap="square" rtlCol="0">
            <a:spAutoFit/>
          </a:bodyPr>
          <a:lstStyle/>
          <a:p>
            <a:r>
              <a:rPr lang="en-US" sz="3900" b="1" dirty="0">
                <a:solidFill>
                  <a:srgbClr val="769AAE"/>
                </a:solidFill>
              </a:rPr>
              <a:t>UGB Expansion</a:t>
            </a:r>
          </a:p>
          <a:p>
            <a:r>
              <a:rPr lang="en-US" sz="3900" b="1" dirty="0">
                <a:solidFill>
                  <a:srgbClr val="769AAE"/>
                </a:solidFill>
              </a:rPr>
              <a:t>Community Preferences</a:t>
            </a:r>
          </a:p>
        </p:txBody>
      </p:sp>
      <p:pic>
        <p:nvPicPr>
          <p:cNvPr id="2" name="Picture 1">
            <a:extLst>
              <a:ext uri="{FF2B5EF4-FFF2-40B4-BE49-F238E27FC236}">
                <a16:creationId xmlns:a16="http://schemas.microsoft.com/office/drawing/2014/main" id="{E38146B1-A8A5-9D3D-7D1A-E96D19BCC0D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30851"/>
          <a:stretch>
            <a:fillRect/>
          </a:stretch>
        </p:blipFill>
        <p:spPr bwMode="auto">
          <a:xfrm>
            <a:off x="5532741" y="426007"/>
            <a:ext cx="6659259" cy="5417185"/>
          </a:xfrm>
          <a:prstGeom prst="rect">
            <a:avLst/>
          </a:prstGeom>
          <a:ln>
            <a:noFill/>
          </a:ln>
          <a:extLst>
            <a:ext uri="{53640926-AAD7-44D8-BBD7-CCE9431645EC}">
              <a14:shadowObscured xmlns:a14="http://schemas.microsoft.com/office/drawing/2010/main"/>
            </a:ext>
          </a:extLst>
        </p:spPr>
      </p:pic>
      <p:sp>
        <p:nvSpPr>
          <p:cNvPr id="6" name="TextBox 5">
            <a:extLst>
              <a:ext uri="{FF2B5EF4-FFF2-40B4-BE49-F238E27FC236}">
                <a16:creationId xmlns:a16="http://schemas.microsoft.com/office/drawing/2014/main" id="{3F0CFBF4-9BD8-E9C3-EE3D-414FFE1F0F5A}"/>
              </a:ext>
            </a:extLst>
          </p:cNvPr>
          <p:cNvSpPr txBox="1"/>
          <p:nvPr/>
        </p:nvSpPr>
        <p:spPr>
          <a:xfrm>
            <a:off x="373957" y="2274045"/>
            <a:ext cx="4567561" cy="923330"/>
          </a:xfrm>
          <a:prstGeom prst="rect">
            <a:avLst/>
          </a:prstGeom>
          <a:noFill/>
        </p:spPr>
        <p:txBody>
          <a:bodyPr wrap="square" rtlCol="0">
            <a:spAutoFit/>
          </a:bodyPr>
          <a:lstStyle/>
          <a:p>
            <a:r>
              <a:rPr lang="en-US" dirty="0"/>
              <a:t>Community members generally prefer residential uses in the northwest subareas and employment uses in the eastern subareas.</a:t>
            </a:r>
          </a:p>
        </p:txBody>
      </p:sp>
      <p:sp>
        <p:nvSpPr>
          <p:cNvPr id="3" name="Slide Number Placeholder 2">
            <a:extLst>
              <a:ext uri="{FF2B5EF4-FFF2-40B4-BE49-F238E27FC236}">
                <a16:creationId xmlns:a16="http://schemas.microsoft.com/office/drawing/2014/main" id="{44B31122-8451-8440-88AD-18CCE47C2F1F}"/>
              </a:ext>
            </a:extLst>
          </p:cNvPr>
          <p:cNvSpPr>
            <a:spLocks noGrp="1"/>
          </p:cNvSpPr>
          <p:nvPr>
            <p:ph type="sldNum" sz="quarter" idx="12"/>
          </p:nvPr>
        </p:nvSpPr>
        <p:spPr/>
        <p:txBody>
          <a:bodyPr/>
          <a:lstStyle/>
          <a:p>
            <a:fld id="{C63A5F1C-8267-42C6-BF4A-E2B39A718BCD}" type="slidenum">
              <a:rPr lang="en-US" b="1" smtClean="0">
                <a:solidFill>
                  <a:schemeClr val="bg1"/>
                </a:solidFill>
              </a:rPr>
              <a:t>10</a:t>
            </a:fld>
            <a:endParaRPr lang="en-US" b="1" dirty="0">
              <a:solidFill>
                <a:schemeClr val="bg1"/>
              </a:solidFill>
            </a:endParaRPr>
          </a:p>
        </p:txBody>
      </p:sp>
    </p:spTree>
    <p:extLst>
      <p:ext uri="{BB962C8B-B14F-4D97-AF65-F5344CB8AC3E}">
        <p14:creationId xmlns:p14="http://schemas.microsoft.com/office/powerpoint/2010/main" val="4664522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4441EB9-8244-4F3C-8FCB-947F2468B699}"/>
              </a:ext>
            </a:extLst>
          </p:cNvPr>
          <p:cNvSpPr/>
          <p:nvPr/>
        </p:nvSpPr>
        <p:spPr>
          <a:xfrm>
            <a:off x="0" y="6125028"/>
            <a:ext cx="12192000" cy="732972"/>
          </a:xfrm>
          <a:prstGeom prst="rect">
            <a:avLst/>
          </a:prstGeom>
          <a:solidFill>
            <a:srgbClr val="769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00000"/>
              </a:solidFill>
            </a:endParaRPr>
          </a:p>
        </p:txBody>
      </p:sp>
      <p:sp>
        <p:nvSpPr>
          <p:cNvPr id="7" name="TextBox 6">
            <a:extLst>
              <a:ext uri="{FF2B5EF4-FFF2-40B4-BE49-F238E27FC236}">
                <a16:creationId xmlns:a16="http://schemas.microsoft.com/office/drawing/2014/main" id="{70A5D3B9-58B5-19AF-A2AA-C33A79551010}"/>
              </a:ext>
            </a:extLst>
          </p:cNvPr>
          <p:cNvSpPr txBox="1"/>
          <p:nvPr/>
        </p:nvSpPr>
        <p:spPr>
          <a:xfrm>
            <a:off x="475129" y="134761"/>
            <a:ext cx="6138453" cy="707886"/>
          </a:xfrm>
          <a:prstGeom prst="rect">
            <a:avLst/>
          </a:prstGeom>
          <a:noFill/>
        </p:spPr>
        <p:txBody>
          <a:bodyPr wrap="square" rtlCol="0">
            <a:spAutoFit/>
          </a:bodyPr>
          <a:lstStyle/>
          <a:p>
            <a:r>
              <a:rPr lang="en-US" sz="4000" b="1" dirty="0">
                <a:solidFill>
                  <a:srgbClr val="769AAE"/>
                </a:solidFill>
              </a:rPr>
              <a:t>Parcel Prioritization</a:t>
            </a:r>
          </a:p>
        </p:txBody>
      </p:sp>
      <p:graphicFrame>
        <p:nvGraphicFramePr>
          <p:cNvPr id="5" name="Table 4">
            <a:extLst>
              <a:ext uri="{FF2B5EF4-FFF2-40B4-BE49-F238E27FC236}">
                <a16:creationId xmlns:a16="http://schemas.microsoft.com/office/drawing/2014/main" id="{EF6182D6-7BBB-DAF0-AE3B-9DA468BB0907}"/>
              </a:ext>
            </a:extLst>
          </p:cNvPr>
          <p:cNvGraphicFramePr>
            <a:graphicFrameLocks noGrp="1"/>
          </p:cNvGraphicFramePr>
          <p:nvPr>
            <p:extLst>
              <p:ext uri="{D42A27DB-BD31-4B8C-83A1-F6EECF244321}">
                <p14:modId xmlns:p14="http://schemas.microsoft.com/office/powerpoint/2010/main" val="4111142297"/>
              </p:ext>
            </p:extLst>
          </p:nvPr>
        </p:nvGraphicFramePr>
        <p:xfrm>
          <a:off x="542264" y="983865"/>
          <a:ext cx="10834913" cy="3593680"/>
        </p:xfrm>
        <a:graphic>
          <a:graphicData uri="http://schemas.openxmlformats.org/drawingml/2006/table">
            <a:tbl>
              <a:tblPr firstRow="1" bandRow="1">
                <a:tableStyleId>{5C22544A-7EE6-4342-B048-85BDC9FD1C3A}</a:tableStyleId>
              </a:tblPr>
              <a:tblGrid>
                <a:gridCol w="3833680">
                  <a:extLst>
                    <a:ext uri="{9D8B030D-6E8A-4147-A177-3AD203B41FA5}">
                      <a16:colId xmlns:a16="http://schemas.microsoft.com/office/drawing/2014/main" val="2745773759"/>
                    </a:ext>
                  </a:extLst>
                </a:gridCol>
                <a:gridCol w="7001233">
                  <a:extLst>
                    <a:ext uri="{9D8B030D-6E8A-4147-A177-3AD203B41FA5}">
                      <a16:colId xmlns:a16="http://schemas.microsoft.com/office/drawing/2014/main" val="302845238"/>
                    </a:ext>
                  </a:extLst>
                </a:gridCol>
              </a:tblGrid>
              <a:tr h="502995">
                <a:tc>
                  <a:txBody>
                    <a:bodyPr/>
                    <a:lstStyle/>
                    <a:p>
                      <a:pPr algn="ctr"/>
                      <a:r>
                        <a:rPr lang="en-US" sz="2200" baseline="0" dirty="0"/>
                        <a:t>Priority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B6082"/>
                    </a:solidFill>
                  </a:tcPr>
                </a:tc>
                <a:tc>
                  <a:txBody>
                    <a:bodyPr/>
                    <a:lstStyle/>
                    <a:p>
                      <a:pPr algn="ctr"/>
                      <a:r>
                        <a:rPr lang="en-US" sz="2200" baseline="0" dirty="0"/>
                        <a:t>Applicability to Canby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B6082"/>
                    </a:solidFill>
                  </a:tcPr>
                </a:tc>
                <a:extLst>
                  <a:ext uri="{0D108BD9-81ED-4DB2-BD59-A6C34878D82A}">
                    <a16:rowId xmlns:a16="http://schemas.microsoft.com/office/drawing/2014/main" val="547312699"/>
                  </a:ext>
                </a:extLst>
              </a:tr>
              <a:tr h="890589">
                <a:tc>
                  <a:txBody>
                    <a:bodyPr/>
                    <a:lstStyle/>
                    <a:p>
                      <a:pPr marL="231775" indent="-231775"/>
                      <a:r>
                        <a:rPr lang="en-US" sz="2200" dirty="0"/>
                        <a:t>1.	Urban reserves, exception lands, non-resource lands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2E49C"/>
                    </a:solidFill>
                  </a:tcPr>
                </a:tc>
                <a:tc>
                  <a:txBody>
                    <a:bodyPr/>
                    <a:lstStyle/>
                    <a:p>
                      <a:r>
                        <a:rPr lang="en-US" sz="2200" dirty="0"/>
                        <a:t>Canby has no urban reserves or applicable non-resource lands. Canby does have exception lands*.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2E49C"/>
                    </a:solidFill>
                  </a:tcPr>
                </a:tc>
                <a:extLst>
                  <a:ext uri="{0D108BD9-81ED-4DB2-BD59-A6C34878D82A}">
                    <a16:rowId xmlns:a16="http://schemas.microsoft.com/office/drawing/2014/main" val="2797454104"/>
                  </a:ext>
                </a:extLst>
              </a:tr>
              <a:tr h="676096">
                <a:tc>
                  <a:txBody>
                    <a:bodyPr/>
                    <a:lstStyle/>
                    <a:p>
                      <a:pPr marL="233363" indent="-233363"/>
                      <a:r>
                        <a:rPr lang="en-US" sz="2200" dirty="0"/>
                        <a:t>2.	Marginal lands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200" dirty="0"/>
                        <a:t>Canby has no marginal lands.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41435834"/>
                  </a:ext>
                </a:extLst>
              </a:tr>
              <a:tr h="676096">
                <a:tc>
                  <a:txBody>
                    <a:bodyPr/>
                    <a:lstStyle/>
                    <a:p>
                      <a:pPr marL="233363" indent="-233363"/>
                      <a:r>
                        <a:rPr lang="en-US" sz="2200" dirty="0"/>
                        <a:t>3.	Low Value Farmland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200" dirty="0"/>
                        <a:t>Canby has very little low-value farmland within the UGB Study Area.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04952432"/>
                  </a:ext>
                </a:extLst>
              </a:tr>
              <a:tr h="676096">
                <a:tc>
                  <a:txBody>
                    <a:bodyPr/>
                    <a:lstStyle/>
                    <a:p>
                      <a:pPr marL="233363" indent="-233363"/>
                      <a:r>
                        <a:rPr lang="en-US" sz="2200" dirty="0"/>
                        <a:t>4.	High Value Farmland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2E49C"/>
                    </a:solidFill>
                  </a:tcPr>
                </a:tc>
                <a:tc>
                  <a:txBody>
                    <a:bodyPr/>
                    <a:lstStyle/>
                    <a:p>
                      <a:r>
                        <a:rPr lang="en-US" sz="2200" dirty="0"/>
                        <a:t>Land within the Canby UGB Study Area is predominantly high-value farmland.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2E49C"/>
                    </a:solidFill>
                  </a:tcPr>
                </a:tc>
                <a:extLst>
                  <a:ext uri="{0D108BD9-81ED-4DB2-BD59-A6C34878D82A}">
                    <a16:rowId xmlns:a16="http://schemas.microsoft.com/office/drawing/2014/main" val="851903324"/>
                  </a:ext>
                </a:extLst>
              </a:tr>
            </a:tbl>
          </a:graphicData>
        </a:graphic>
      </p:graphicFrame>
      <p:sp>
        <p:nvSpPr>
          <p:cNvPr id="3" name="TextBox 2">
            <a:extLst>
              <a:ext uri="{FF2B5EF4-FFF2-40B4-BE49-F238E27FC236}">
                <a16:creationId xmlns:a16="http://schemas.microsoft.com/office/drawing/2014/main" id="{AA786589-76C3-54F9-1FFB-1A44CC157658}"/>
              </a:ext>
            </a:extLst>
          </p:cNvPr>
          <p:cNvSpPr txBox="1"/>
          <p:nvPr/>
        </p:nvSpPr>
        <p:spPr>
          <a:xfrm>
            <a:off x="475129" y="4718763"/>
            <a:ext cx="10316045" cy="369332"/>
          </a:xfrm>
          <a:prstGeom prst="rect">
            <a:avLst/>
          </a:prstGeom>
          <a:noFill/>
        </p:spPr>
        <p:txBody>
          <a:bodyPr wrap="square">
            <a:spAutoFit/>
          </a:bodyPr>
          <a:lstStyle/>
          <a:p>
            <a:r>
              <a:rPr lang="en-US" dirty="0"/>
              <a:t>*Exception lands are those outside of the UGB, but are zoned Rural Residential Farm Forest 5-Acre (RRFF5)</a:t>
            </a:r>
          </a:p>
        </p:txBody>
      </p:sp>
      <p:sp>
        <p:nvSpPr>
          <p:cNvPr id="2" name="Slide Number Placeholder 1">
            <a:extLst>
              <a:ext uri="{FF2B5EF4-FFF2-40B4-BE49-F238E27FC236}">
                <a16:creationId xmlns:a16="http://schemas.microsoft.com/office/drawing/2014/main" id="{8628622F-341C-794E-8A9E-434F6A9C8432}"/>
              </a:ext>
            </a:extLst>
          </p:cNvPr>
          <p:cNvSpPr>
            <a:spLocks noGrp="1"/>
          </p:cNvSpPr>
          <p:nvPr>
            <p:ph type="sldNum" sz="quarter" idx="12"/>
          </p:nvPr>
        </p:nvSpPr>
        <p:spPr/>
        <p:txBody>
          <a:bodyPr/>
          <a:lstStyle/>
          <a:p>
            <a:fld id="{C63A5F1C-8267-42C6-BF4A-E2B39A718BCD}" type="slidenum">
              <a:rPr lang="en-US" b="1" smtClean="0">
                <a:solidFill>
                  <a:schemeClr val="bg1"/>
                </a:solidFill>
              </a:rPr>
              <a:t>11</a:t>
            </a:fld>
            <a:endParaRPr lang="en-US" b="1" dirty="0">
              <a:solidFill>
                <a:schemeClr val="bg1"/>
              </a:solidFill>
            </a:endParaRPr>
          </a:p>
        </p:txBody>
      </p:sp>
    </p:spTree>
    <p:extLst>
      <p:ext uri="{BB962C8B-B14F-4D97-AF65-F5344CB8AC3E}">
        <p14:creationId xmlns:p14="http://schemas.microsoft.com/office/powerpoint/2010/main" val="36944842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41B52A-7C90-7898-1E00-FEDCBFE39CF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9EF2092-D37E-F87A-DF50-ED572153D6F8}"/>
              </a:ext>
            </a:extLst>
          </p:cNvPr>
          <p:cNvSpPr txBox="1"/>
          <p:nvPr/>
        </p:nvSpPr>
        <p:spPr>
          <a:xfrm>
            <a:off x="2460819" y="1877269"/>
            <a:ext cx="7270361" cy="2123658"/>
          </a:xfrm>
          <a:prstGeom prst="rect">
            <a:avLst/>
          </a:prstGeom>
          <a:noFill/>
        </p:spPr>
        <p:txBody>
          <a:bodyPr wrap="square" rtlCol="0">
            <a:spAutoFit/>
          </a:bodyPr>
          <a:lstStyle/>
          <a:p>
            <a:pPr algn="ctr"/>
            <a:r>
              <a:rPr lang="en-US" sz="6600" b="1" dirty="0">
                <a:solidFill>
                  <a:srgbClr val="769AAE"/>
                </a:solidFill>
              </a:rPr>
              <a:t>UGB Expansion Recommendation</a:t>
            </a:r>
          </a:p>
        </p:txBody>
      </p:sp>
      <p:sp>
        <p:nvSpPr>
          <p:cNvPr id="2" name="Slide Number Placeholder 1">
            <a:extLst>
              <a:ext uri="{FF2B5EF4-FFF2-40B4-BE49-F238E27FC236}">
                <a16:creationId xmlns:a16="http://schemas.microsoft.com/office/drawing/2014/main" id="{44AFDF5E-9919-AE2B-6FB7-A80DB737E4F1}"/>
              </a:ext>
            </a:extLst>
          </p:cNvPr>
          <p:cNvSpPr>
            <a:spLocks noGrp="1"/>
          </p:cNvSpPr>
          <p:nvPr>
            <p:ph type="sldNum" sz="quarter" idx="12"/>
          </p:nvPr>
        </p:nvSpPr>
        <p:spPr/>
        <p:txBody>
          <a:bodyPr/>
          <a:lstStyle/>
          <a:p>
            <a:fld id="{C63A5F1C-8267-42C6-BF4A-E2B39A718BCD}" type="slidenum">
              <a:rPr lang="en-US" smtClean="0"/>
              <a:t>12</a:t>
            </a:fld>
            <a:endParaRPr lang="en-US" dirty="0"/>
          </a:p>
        </p:txBody>
      </p:sp>
    </p:spTree>
    <p:extLst>
      <p:ext uri="{BB962C8B-B14F-4D97-AF65-F5344CB8AC3E}">
        <p14:creationId xmlns:p14="http://schemas.microsoft.com/office/powerpoint/2010/main" val="42492676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F8B9C3-A92A-2049-F23B-7499931CDD74}"/>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78F69FC8-4574-2631-1DAC-0886D6BED53E}"/>
              </a:ext>
            </a:extLst>
          </p:cNvPr>
          <p:cNvSpPr/>
          <p:nvPr/>
        </p:nvSpPr>
        <p:spPr>
          <a:xfrm>
            <a:off x="0" y="6125028"/>
            <a:ext cx="12192000" cy="732972"/>
          </a:xfrm>
          <a:prstGeom prst="rect">
            <a:avLst/>
          </a:prstGeom>
          <a:solidFill>
            <a:srgbClr val="769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00000"/>
              </a:solidFill>
            </a:endParaRPr>
          </a:p>
        </p:txBody>
      </p:sp>
      <p:sp>
        <p:nvSpPr>
          <p:cNvPr id="7" name="TextBox 6">
            <a:extLst>
              <a:ext uri="{FF2B5EF4-FFF2-40B4-BE49-F238E27FC236}">
                <a16:creationId xmlns:a16="http://schemas.microsoft.com/office/drawing/2014/main" id="{2EDAEE27-9744-8557-8832-09A228B793E3}"/>
              </a:ext>
            </a:extLst>
          </p:cNvPr>
          <p:cNvSpPr txBox="1"/>
          <p:nvPr/>
        </p:nvSpPr>
        <p:spPr>
          <a:xfrm>
            <a:off x="542264" y="457464"/>
            <a:ext cx="6138453" cy="707886"/>
          </a:xfrm>
          <a:prstGeom prst="rect">
            <a:avLst/>
          </a:prstGeom>
          <a:noFill/>
        </p:spPr>
        <p:txBody>
          <a:bodyPr wrap="square" rtlCol="0">
            <a:spAutoFit/>
          </a:bodyPr>
          <a:lstStyle/>
          <a:p>
            <a:r>
              <a:rPr lang="en-US" sz="4000" b="1" dirty="0">
                <a:solidFill>
                  <a:srgbClr val="769AAE"/>
                </a:solidFill>
              </a:rPr>
              <a:t>Priority #1: Exception Lands</a:t>
            </a:r>
          </a:p>
        </p:txBody>
      </p:sp>
      <p:sp>
        <p:nvSpPr>
          <p:cNvPr id="3" name="TextBox 2">
            <a:extLst>
              <a:ext uri="{FF2B5EF4-FFF2-40B4-BE49-F238E27FC236}">
                <a16:creationId xmlns:a16="http://schemas.microsoft.com/office/drawing/2014/main" id="{DBA66F31-37C1-C9C7-51FF-16DCA425516A}"/>
              </a:ext>
            </a:extLst>
          </p:cNvPr>
          <p:cNvSpPr txBox="1"/>
          <p:nvPr/>
        </p:nvSpPr>
        <p:spPr>
          <a:xfrm>
            <a:off x="542264" y="1288994"/>
            <a:ext cx="10315829" cy="461665"/>
          </a:xfrm>
          <a:prstGeom prst="rect">
            <a:avLst/>
          </a:prstGeom>
          <a:noFill/>
        </p:spPr>
        <p:txBody>
          <a:bodyPr wrap="square" rtlCol="0">
            <a:spAutoFit/>
          </a:bodyPr>
          <a:lstStyle/>
          <a:p>
            <a:r>
              <a:rPr lang="en-US" sz="2400" b="1" dirty="0">
                <a:solidFill>
                  <a:srgbClr val="2B6082"/>
                </a:solidFill>
              </a:rPr>
              <a:t>Subareas 1a, 1b, 1c, 1d</a:t>
            </a:r>
          </a:p>
        </p:txBody>
      </p:sp>
      <p:pic>
        <p:nvPicPr>
          <p:cNvPr id="6" name="Picture 5">
            <a:extLst>
              <a:ext uri="{FF2B5EF4-FFF2-40B4-BE49-F238E27FC236}">
                <a16:creationId xmlns:a16="http://schemas.microsoft.com/office/drawing/2014/main" id="{479416B1-8ACC-2358-C747-CB7A9F69477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960066" y="12525"/>
            <a:ext cx="5280973" cy="6814159"/>
          </a:xfrm>
          <a:prstGeom prst="rect">
            <a:avLst/>
          </a:prstGeom>
        </p:spPr>
      </p:pic>
      <p:sp>
        <p:nvSpPr>
          <p:cNvPr id="2" name="Slide Number Placeholder 1">
            <a:extLst>
              <a:ext uri="{FF2B5EF4-FFF2-40B4-BE49-F238E27FC236}">
                <a16:creationId xmlns:a16="http://schemas.microsoft.com/office/drawing/2014/main" id="{BFD518B1-CDFD-B458-1416-DD042AD8558D}"/>
              </a:ext>
            </a:extLst>
          </p:cNvPr>
          <p:cNvSpPr>
            <a:spLocks noGrp="1"/>
          </p:cNvSpPr>
          <p:nvPr>
            <p:ph type="sldNum" sz="quarter" idx="12"/>
          </p:nvPr>
        </p:nvSpPr>
        <p:spPr/>
        <p:txBody>
          <a:bodyPr/>
          <a:lstStyle/>
          <a:p>
            <a:fld id="{C63A5F1C-8267-42C6-BF4A-E2B39A718BCD}" type="slidenum">
              <a:rPr lang="en-US" smtClean="0"/>
              <a:t>13</a:t>
            </a:fld>
            <a:endParaRPr lang="en-US" dirty="0"/>
          </a:p>
        </p:txBody>
      </p:sp>
    </p:spTree>
    <p:extLst>
      <p:ext uri="{BB962C8B-B14F-4D97-AF65-F5344CB8AC3E}">
        <p14:creationId xmlns:p14="http://schemas.microsoft.com/office/powerpoint/2010/main" val="18032220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B792F-162B-68E9-C727-A99300F425BD}"/>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6B30C51B-95E4-2F1B-904A-A8B36DE5F5D0}"/>
              </a:ext>
            </a:extLst>
          </p:cNvPr>
          <p:cNvSpPr/>
          <p:nvPr/>
        </p:nvSpPr>
        <p:spPr>
          <a:xfrm>
            <a:off x="0" y="6125028"/>
            <a:ext cx="12192000" cy="732972"/>
          </a:xfrm>
          <a:prstGeom prst="rect">
            <a:avLst/>
          </a:prstGeom>
          <a:solidFill>
            <a:srgbClr val="769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00000"/>
              </a:solidFill>
            </a:endParaRPr>
          </a:p>
        </p:txBody>
      </p:sp>
      <p:sp>
        <p:nvSpPr>
          <p:cNvPr id="2" name="TextBox 1">
            <a:extLst>
              <a:ext uri="{FF2B5EF4-FFF2-40B4-BE49-F238E27FC236}">
                <a16:creationId xmlns:a16="http://schemas.microsoft.com/office/drawing/2014/main" id="{079B7C48-60A6-8C81-A8F9-AC6E23D5037F}"/>
              </a:ext>
            </a:extLst>
          </p:cNvPr>
          <p:cNvSpPr txBox="1"/>
          <p:nvPr/>
        </p:nvSpPr>
        <p:spPr>
          <a:xfrm>
            <a:off x="600080" y="361818"/>
            <a:ext cx="10062521" cy="661720"/>
          </a:xfrm>
          <a:prstGeom prst="rect">
            <a:avLst/>
          </a:prstGeom>
          <a:noFill/>
        </p:spPr>
        <p:txBody>
          <a:bodyPr wrap="square" rtlCol="0">
            <a:spAutoFit/>
          </a:bodyPr>
          <a:lstStyle/>
          <a:p>
            <a:r>
              <a:rPr lang="en-US" sz="3700" b="1" dirty="0">
                <a:solidFill>
                  <a:srgbClr val="769AAE"/>
                </a:solidFill>
              </a:rPr>
              <a:t>Subarea 1a</a:t>
            </a:r>
          </a:p>
        </p:txBody>
      </p:sp>
      <p:sp>
        <p:nvSpPr>
          <p:cNvPr id="5" name="TextBox 4">
            <a:extLst>
              <a:ext uri="{FF2B5EF4-FFF2-40B4-BE49-F238E27FC236}">
                <a16:creationId xmlns:a16="http://schemas.microsoft.com/office/drawing/2014/main" id="{F8C5C478-C521-FB30-2E1E-C304AEEA359A}"/>
              </a:ext>
            </a:extLst>
          </p:cNvPr>
          <p:cNvSpPr txBox="1"/>
          <p:nvPr/>
        </p:nvSpPr>
        <p:spPr>
          <a:xfrm>
            <a:off x="105587" y="3691218"/>
            <a:ext cx="6665615" cy="923330"/>
          </a:xfrm>
          <a:prstGeom prst="rect">
            <a:avLst/>
          </a:prstGeom>
          <a:noFill/>
        </p:spPr>
        <p:txBody>
          <a:bodyPr wrap="square" rtlCol="0">
            <a:spAutoFit/>
          </a:bodyPr>
          <a:lstStyle/>
          <a:p>
            <a:pPr>
              <a:spcBef>
                <a:spcPts val="1200"/>
              </a:spcBef>
            </a:pPr>
            <a:r>
              <a:rPr lang="en-US" sz="2200" b="1" dirty="0">
                <a:solidFill>
                  <a:srgbClr val="2B6082"/>
                </a:solidFill>
              </a:rPr>
              <a:t>Recommendation: </a:t>
            </a:r>
            <a:r>
              <a:rPr lang="en-US" sz="2200" dirty="0">
                <a:solidFill>
                  <a:srgbClr val="2B6082"/>
                </a:solidFill>
              </a:rPr>
              <a:t>Include 73.1 acres for residential use.</a:t>
            </a:r>
          </a:p>
          <a:p>
            <a:pPr>
              <a:spcBef>
                <a:spcPts val="1200"/>
              </a:spcBef>
            </a:pPr>
            <a:r>
              <a:rPr lang="en-US" sz="2200" b="1" dirty="0">
                <a:solidFill>
                  <a:srgbClr val="2B6082"/>
                </a:solidFill>
              </a:rPr>
              <a:t>Recommendation: </a:t>
            </a:r>
            <a:r>
              <a:rPr lang="en-US" sz="2200" dirty="0">
                <a:solidFill>
                  <a:srgbClr val="2B6082"/>
                </a:solidFill>
              </a:rPr>
              <a:t>Include 25.7 acres for park use.</a:t>
            </a:r>
          </a:p>
        </p:txBody>
      </p:sp>
      <p:sp>
        <p:nvSpPr>
          <p:cNvPr id="3" name="TextBox 2">
            <a:extLst>
              <a:ext uri="{FF2B5EF4-FFF2-40B4-BE49-F238E27FC236}">
                <a16:creationId xmlns:a16="http://schemas.microsoft.com/office/drawing/2014/main" id="{549DA7B7-AB99-1070-AB4B-0F73FF071937}"/>
              </a:ext>
            </a:extLst>
          </p:cNvPr>
          <p:cNvSpPr txBox="1"/>
          <p:nvPr/>
        </p:nvSpPr>
        <p:spPr>
          <a:xfrm>
            <a:off x="600080" y="1103519"/>
            <a:ext cx="8817341" cy="1908215"/>
          </a:xfrm>
          <a:prstGeom prst="rect">
            <a:avLst/>
          </a:prstGeom>
          <a:noFill/>
        </p:spPr>
        <p:txBody>
          <a:bodyPr wrap="square" rtlCol="0">
            <a:spAutoFit/>
          </a:bodyPr>
          <a:lstStyle/>
          <a:p>
            <a:pPr marL="285750" indent="-285750">
              <a:spcBef>
                <a:spcPts val="1200"/>
              </a:spcBef>
              <a:buFont typeface="Arial" panose="020B0604020202020204" pitchFamily="34" charset="0"/>
              <a:buChar char="•"/>
            </a:pPr>
            <a:r>
              <a:rPr lang="en-US" sz="2200" kern="100" dirty="0">
                <a:ea typeface="Calibri" panose="020F0502020204030204" pitchFamily="34" charset="0"/>
                <a:cs typeface="Open Sans" panose="020B0606030504020204" pitchFamily="34" charset="0"/>
              </a:rPr>
              <a:t>115.9 gross acres; No constrained acres</a:t>
            </a:r>
          </a:p>
          <a:p>
            <a:pPr marL="285750" indent="-285750">
              <a:spcBef>
                <a:spcPts val="1200"/>
              </a:spcBef>
              <a:buFont typeface="Arial" panose="020B0604020202020204" pitchFamily="34" charset="0"/>
              <a:buChar char="•"/>
            </a:pPr>
            <a:r>
              <a:rPr lang="en-US" sz="2200" kern="100" dirty="0">
                <a:ea typeface="Calibri" panose="020F0502020204030204" pitchFamily="34" charset="0"/>
                <a:cs typeface="Open Sans" panose="020B0606030504020204" pitchFamily="34" charset="0"/>
              </a:rPr>
              <a:t>Exception land/1</a:t>
            </a:r>
            <a:r>
              <a:rPr lang="en-US" sz="2200" kern="100" baseline="30000" dirty="0">
                <a:ea typeface="Calibri" panose="020F0502020204030204" pitchFamily="34" charset="0"/>
                <a:cs typeface="Open Sans" panose="020B0606030504020204" pitchFamily="34" charset="0"/>
              </a:rPr>
              <a:t>st</a:t>
            </a:r>
            <a:r>
              <a:rPr lang="en-US" sz="2200" kern="100" dirty="0">
                <a:ea typeface="Calibri" panose="020F0502020204030204" pitchFamily="34" charset="0"/>
                <a:cs typeface="Open Sans" panose="020B0606030504020204" pitchFamily="34" charset="0"/>
              </a:rPr>
              <a:t> priority for UGB expansion</a:t>
            </a:r>
          </a:p>
          <a:p>
            <a:pPr marL="285750" indent="-285750">
              <a:spcBef>
                <a:spcPts val="1200"/>
              </a:spcBef>
              <a:buFont typeface="Arial" panose="020B0604020202020204" pitchFamily="34" charset="0"/>
              <a:buChar char="•"/>
            </a:pPr>
            <a:r>
              <a:rPr lang="en-US" sz="2200" kern="100" dirty="0">
                <a:ea typeface="Calibri" panose="020F0502020204030204" pitchFamily="34" charset="0"/>
                <a:cs typeface="Open Sans" panose="020B0606030504020204" pitchFamily="34" charset="0"/>
              </a:rPr>
              <a:t>Suitable for residential use</a:t>
            </a:r>
          </a:p>
          <a:p>
            <a:pPr marL="285750" indent="-285750">
              <a:spcBef>
                <a:spcPts val="1200"/>
              </a:spcBef>
              <a:buFont typeface="Arial" panose="020B0604020202020204" pitchFamily="34" charset="0"/>
              <a:buChar char="•"/>
            </a:pPr>
            <a:r>
              <a:rPr lang="en-US" sz="2200" kern="100" dirty="0">
                <a:ea typeface="Calibri" panose="020F0502020204030204" pitchFamily="34" charset="0"/>
                <a:cs typeface="Open Sans" panose="020B0606030504020204" pitchFamily="34" charset="0"/>
              </a:rPr>
              <a:t>Can accommodate entire residential land need</a:t>
            </a:r>
          </a:p>
        </p:txBody>
      </p:sp>
      <p:pic>
        <p:nvPicPr>
          <p:cNvPr id="6" name="Picture 5">
            <a:extLst>
              <a:ext uri="{FF2B5EF4-FFF2-40B4-BE49-F238E27FC236}">
                <a16:creationId xmlns:a16="http://schemas.microsoft.com/office/drawing/2014/main" id="{28FC7961-BAC6-4E44-7C95-0D426563C19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76789" y="-337"/>
            <a:ext cx="5315211" cy="6858337"/>
          </a:xfrm>
          <a:prstGeom prst="rect">
            <a:avLst/>
          </a:prstGeom>
        </p:spPr>
      </p:pic>
      <p:sp>
        <p:nvSpPr>
          <p:cNvPr id="4" name="Slide Number Placeholder 3">
            <a:extLst>
              <a:ext uri="{FF2B5EF4-FFF2-40B4-BE49-F238E27FC236}">
                <a16:creationId xmlns:a16="http://schemas.microsoft.com/office/drawing/2014/main" id="{C499067F-CF32-EF2D-ACA7-A14BF72B7083}"/>
              </a:ext>
            </a:extLst>
          </p:cNvPr>
          <p:cNvSpPr>
            <a:spLocks noGrp="1"/>
          </p:cNvSpPr>
          <p:nvPr>
            <p:ph type="sldNum" sz="quarter" idx="12"/>
          </p:nvPr>
        </p:nvSpPr>
        <p:spPr/>
        <p:txBody>
          <a:bodyPr/>
          <a:lstStyle/>
          <a:p>
            <a:fld id="{C63A5F1C-8267-42C6-BF4A-E2B39A718BCD}" type="slidenum">
              <a:rPr lang="en-US" smtClean="0"/>
              <a:t>14</a:t>
            </a:fld>
            <a:endParaRPr lang="en-US" dirty="0"/>
          </a:p>
        </p:txBody>
      </p:sp>
      <p:sp>
        <p:nvSpPr>
          <p:cNvPr id="7" name="Oval 6">
            <a:extLst>
              <a:ext uri="{FF2B5EF4-FFF2-40B4-BE49-F238E27FC236}">
                <a16:creationId xmlns:a16="http://schemas.microsoft.com/office/drawing/2014/main" id="{7D5E4313-2375-11D4-1AB1-1DB72D96332E}"/>
              </a:ext>
            </a:extLst>
          </p:cNvPr>
          <p:cNvSpPr/>
          <p:nvPr/>
        </p:nvSpPr>
        <p:spPr>
          <a:xfrm>
            <a:off x="7246307" y="1703540"/>
            <a:ext cx="2171114" cy="751561"/>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28616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8D921-A3C9-C8F7-20FC-AAA9E6536C6C}"/>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C8AF4179-D635-E5A0-7C77-C13F5A2DA722}"/>
              </a:ext>
            </a:extLst>
          </p:cNvPr>
          <p:cNvSpPr/>
          <p:nvPr/>
        </p:nvSpPr>
        <p:spPr>
          <a:xfrm>
            <a:off x="0" y="6125028"/>
            <a:ext cx="12192000" cy="732972"/>
          </a:xfrm>
          <a:prstGeom prst="rect">
            <a:avLst/>
          </a:prstGeom>
          <a:solidFill>
            <a:srgbClr val="769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00000"/>
              </a:solidFill>
            </a:endParaRPr>
          </a:p>
        </p:txBody>
      </p:sp>
      <p:sp>
        <p:nvSpPr>
          <p:cNvPr id="2" name="TextBox 1">
            <a:extLst>
              <a:ext uri="{FF2B5EF4-FFF2-40B4-BE49-F238E27FC236}">
                <a16:creationId xmlns:a16="http://schemas.microsoft.com/office/drawing/2014/main" id="{B24287AC-0357-E501-F747-1858B49B802F}"/>
              </a:ext>
            </a:extLst>
          </p:cNvPr>
          <p:cNvSpPr txBox="1"/>
          <p:nvPr/>
        </p:nvSpPr>
        <p:spPr>
          <a:xfrm>
            <a:off x="306707" y="323546"/>
            <a:ext cx="8281302" cy="661720"/>
          </a:xfrm>
          <a:prstGeom prst="rect">
            <a:avLst/>
          </a:prstGeom>
          <a:noFill/>
        </p:spPr>
        <p:txBody>
          <a:bodyPr wrap="square" rtlCol="0">
            <a:spAutoFit/>
          </a:bodyPr>
          <a:lstStyle/>
          <a:p>
            <a:r>
              <a:rPr lang="en-US" sz="3700" b="1" dirty="0">
                <a:solidFill>
                  <a:srgbClr val="769AAE"/>
                </a:solidFill>
              </a:rPr>
              <a:t>Subarea 1b</a:t>
            </a:r>
          </a:p>
        </p:txBody>
      </p:sp>
      <p:sp>
        <p:nvSpPr>
          <p:cNvPr id="5" name="TextBox 4">
            <a:extLst>
              <a:ext uri="{FF2B5EF4-FFF2-40B4-BE49-F238E27FC236}">
                <a16:creationId xmlns:a16="http://schemas.microsoft.com/office/drawing/2014/main" id="{BF6B6EEB-AC73-326D-F4D2-3ED3DD20BC64}"/>
              </a:ext>
            </a:extLst>
          </p:cNvPr>
          <p:cNvSpPr txBox="1"/>
          <p:nvPr/>
        </p:nvSpPr>
        <p:spPr>
          <a:xfrm>
            <a:off x="201165" y="3713288"/>
            <a:ext cx="6651501" cy="1446550"/>
          </a:xfrm>
          <a:prstGeom prst="rect">
            <a:avLst/>
          </a:prstGeom>
          <a:noFill/>
        </p:spPr>
        <p:txBody>
          <a:bodyPr wrap="square" rtlCol="0">
            <a:spAutoFit/>
          </a:bodyPr>
          <a:lstStyle/>
          <a:p>
            <a:pPr>
              <a:spcBef>
                <a:spcPts val="600"/>
              </a:spcBef>
            </a:pPr>
            <a:r>
              <a:rPr lang="en-US" sz="2200" b="1" dirty="0">
                <a:solidFill>
                  <a:srgbClr val="2B6082"/>
                </a:solidFill>
              </a:rPr>
              <a:t>Recommendation: </a:t>
            </a:r>
            <a:r>
              <a:rPr lang="en-US" sz="2200" dirty="0">
                <a:solidFill>
                  <a:srgbClr val="2B6082"/>
                </a:solidFill>
              </a:rPr>
              <a:t>Include Subarea 1b (50.0 acres) to the UGB, including 42.3 unconstrained acres to accommodate a portion of the employment land deficit. Subarea 1b could also include parks.</a:t>
            </a:r>
          </a:p>
        </p:txBody>
      </p:sp>
      <p:sp>
        <p:nvSpPr>
          <p:cNvPr id="3" name="TextBox 2">
            <a:extLst>
              <a:ext uri="{FF2B5EF4-FFF2-40B4-BE49-F238E27FC236}">
                <a16:creationId xmlns:a16="http://schemas.microsoft.com/office/drawing/2014/main" id="{220E6A53-DCA1-B500-592A-E6CAB53DED41}"/>
              </a:ext>
            </a:extLst>
          </p:cNvPr>
          <p:cNvSpPr txBox="1"/>
          <p:nvPr/>
        </p:nvSpPr>
        <p:spPr>
          <a:xfrm>
            <a:off x="306707" y="997565"/>
            <a:ext cx="6275721" cy="2431435"/>
          </a:xfrm>
          <a:prstGeom prst="rect">
            <a:avLst/>
          </a:prstGeom>
          <a:noFill/>
        </p:spPr>
        <p:txBody>
          <a:bodyPr wrap="square" rtlCol="0">
            <a:spAutoFit/>
          </a:bodyPr>
          <a:lstStyle/>
          <a:p>
            <a:pPr marL="285750" indent="-285750">
              <a:spcBef>
                <a:spcPts val="1200"/>
              </a:spcBef>
              <a:buFont typeface="Arial" panose="020B0604020202020204" pitchFamily="34" charset="0"/>
              <a:buChar char="•"/>
            </a:pPr>
            <a:r>
              <a:rPr lang="en-US" sz="2200" kern="100" dirty="0">
                <a:ea typeface="Calibri" panose="020F0502020204030204" pitchFamily="34" charset="0"/>
                <a:cs typeface="Open Sans" panose="020B0606030504020204" pitchFamily="34" charset="0"/>
              </a:rPr>
              <a:t>1b: 50.0 gross acres; 7.7 constrained acres (Willamette River Greenway, Slope &gt; 10%)</a:t>
            </a:r>
          </a:p>
          <a:p>
            <a:pPr marL="285750" indent="-285750">
              <a:spcBef>
                <a:spcPts val="1200"/>
              </a:spcBef>
              <a:buFont typeface="Arial" panose="020B0604020202020204" pitchFamily="34" charset="0"/>
              <a:buChar char="•"/>
            </a:pPr>
            <a:r>
              <a:rPr lang="en-US" sz="2200" kern="100" dirty="0">
                <a:ea typeface="Calibri" panose="020F0502020204030204" pitchFamily="34" charset="0"/>
                <a:cs typeface="Open Sans" panose="020B0606030504020204" pitchFamily="34" charset="0"/>
              </a:rPr>
              <a:t>Exception land/1</a:t>
            </a:r>
            <a:r>
              <a:rPr lang="en-US" sz="2200" kern="100" baseline="30000" dirty="0">
                <a:ea typeface="Calibri" panose="020F0502020204030204" pitchFamily="34" charset="0"/>
                <a:cs typeface="Open Sans" panose="020B0606030504020204" pitchFamily="34" charset="0"/>
              </a:rPr>
              <a:t>st</a:t>
            </a:r>
            <a:r>
              <a:rPr lang="en-US" sz="2200" kern="100" dirty="0">
                <a:ea typeface="Calibri" panose="020F0502020204030204" pitchFamily="34" charset="0"/>
                <a:cs typeface="Open Sans" panose="020B0606030504020204" pitchFamily="34" charset="0"/>
              </a:rPr>
              <a:t> priority for UGB expansion</a:t>
            </a:r>
          </a:p>
          <a:p>
            <a:pPr marL="285750" indent="-285750">
              <a:spcBef>
                <a:spcPts val="1200"/>
              </a:spcBef>
              <a:buFont typeface="Arial" panose="020B0604020202020204" pitchFamily="34" charset="0"/>
              <a:buChar char="•"/>
            </a:pPr>
            <a:r>
              <a:rPr lang="en-US" sz="2200" kern="100" dirty="0">
                <a:ea typeface="Calibri" panose="020F0502020204030204" pitchFamily="34" charset="0"/>
                <a:cs typeface="Open Sans" panose="020B0606030504020204" pitchFamily="34" charset="0"/>
              </a:rPr>
              <a:t>Suitable for residential or employment uses, but entire residential need is accommodated in Subarea 1a</a:t>
            </a:r>
          </a:p>
        </p:txBody>
      </p:sp>
      <p:pic>
        <p:nvPicPr>
          <p:cNvPr id="13" name="Picture 12">
            <a:extLst>
              <a:ext uri="{FF2B5EF4-FFF2-40B4-BE49-F238E27FC236}">
                <a16:creationId xmlns:a16="http://schemas.microsoft.com/office/drawing/2014/main" id="{27E3F38D-FDC0-CF57-39D3-4BEC215B6E3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76789" y="-337"/>
            <a:ext cx="5315211" cy="6858337"/>
          </a:xfrm>
          <a:prstGeom prst="rect">
            <a:avLst/>
          </a:prstGeom>
        </p:spPr>
      </p:pic>
      <p:sp>
        <p:nvSpPr>
          <p:cNvPr id="4" name="Slide Number Placeholder 3">
            <a:extLst>
              <a:ext uri="{FF2B5EF4-FFF2-40B4-BE49-F238E27FC236}">
                <a16:creationId xmlns:a16="http://schemas.microsoft.com/office/drawing/2014/main" id="{EB269BA8-D7E1-FB91-0DF4-E966B018132E}"/>
              </a:ext>
            </a:extLst>
          </p:cNvPr>
          <p:cNvSpPr>
            <a:spLocks noGrp="1"/>
          </p:cNvSpPr>
          <p:nvPr>
            <p:ph type="sldNum" sz="quarter" idx="12"/>
          </p:nvPr>
        </p:nvSpPr>
        <p:spPr/>
        <p:txBody>
          <a:bodyPr/>
          <a:lstStyle/>
          <a:p>
            <a:fld id="{C63A5F1C-8267-42C6-BF4A-E2B39A718BCD}" type="slidenum">
              <a:rPr lang="en-US" smtClean="0"/>
              <a:t>15</a:t>
            </a:fld>
            <a:endParaRPr lang="en-US" dirty="0"/>
          </a:p>
        </p:txBody>
      </p:sp>
      <p:sp>
        <p:nvSpPr>
          <p:cNvPr id="7" name="Oval 6">
            <a:extLst>
              <a:ext uri="{FF2B5EF4-FFF2-40B4-BE49-F238E27FC236}">
                <a16:creationId xmlns:a16="http://schemas.microsoft.com/office/drawing/2014/main" id="{849E699C-2404-AAA0-BB88-A260EC07AB60}"/>
              </a:ext>
            </a:extLst>
          </p:cNvPr>
          <p:cNvSpPr/>
          <p:nvPr/>
        </p:nvSpPr>
        <p:spPr>
          <a:xfrm>
            <a:off x="10866329" y="1265129"/>
            <a:ext cx="1108553" cy="1415441"/>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56748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311888-FDF3-FD07-8A91-17F90FFEF150}"/>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C5D65A93-38A8-53EB-925D-7CA71B0436E6}"/>
              </a:ext>
            </a:extLst>
          </p:cNvPr>
          <p:cNvSpPr/>
          <p:nvPr/>
        </p:nvSpPr>
        <p:spPr>
          <a:xfrm>
            <a:off x="0" y="6125028"/>
            <a:ext cx="12192000" cy="732972"/>
          </a:xfrm>
          <a:prstGeom prst="rect">
            <a:avLst/>
          </a:prstGeom>
          <a:solidFill>
            <a:srgbClr val="769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00000"/>
              </a:solidFill>
            </a:endParaRPr>
          </a:p>
        </p:txBody>
      </p:sp>
      <p:sp>
        <p:nvSpPr>
          <p:cNvPr id="2" name="TextBox 1">
            <a:extLst>
              <a:ext uri="{FF2B5EF4-FFF2-40B4-BE49-F238E27FC236}">
                <a16:creationId xmlns:a16="http://schemas.microsoft.com/office/drawing/2014/main" id="{2D2F2AA8-5AFF-49DB-F97C-1DFC9C3EF9E1}"/>
              </a:ext>
            </a:extLst>
          </p:cNvPr>
          <p:cNvSpPr txBox="1"/>
          <p:nvPr/>
        </p:nvSpPr>
        <p:spPr>
          <a:xfrm>
            <a:off x="306707" y="323546"/>
            <a:ext cx="8281302" cy="661720"/>
          </a:xfrm>
          <a:prstGeom prst="rect">
            <a:avLst/>
          </a:prstGeom>
          <a:noFill/>
        </p:spPr>
        <p:txBody>
          <a:bodyPr wrap="square" rtlCol="0">
            <a:spAutoFit/>
          </a:bodyPr>
          <a:lstStyle/>
          <a:p>
            <a:r>
              <a:rPr lang="en-US" sz="3700" b="1" dirty="0">
                <a:solidFill>
                  <a:srgbClr val="769AAE"/>
                </a:solidFill>
              </a:rPr>
              <a:t>Subarea 1c</a:t>
            </a:r>
          </a:p>
        </p:txBody>
      </p:sp>
      <p:sp>
        <p:nvSpPr>
          <p:cNvPr id="5" name="TextBox 4">
            <a:extLst>
              <a:ext uri="{FF2B5EF4-FFF2-40B4-BE49-F238E27FC236}">
                <a16:creationId xmlns:a16="http://schemas.microsoft.com/office/drawing/2014/main" id="{A3B0DD40-51B7-89B3-9D6B-F995D3189A6F}"/>
              </a:ext>
            </a:extLst>
          </p:cNvPr>
          <p:cNvSpPr txBox="1"/>
          <p:nvPr/>
        </p:nvSpPr>
        <p:spPr>
          <a:xfrm>
            <a:off x="154283" y="3547452"/>
            <a:ext cx="6651501" cy="1446550"/>
          </a:xfrm>
          <a:prstGeom prst="rect">
            <a:avLst/>
          </a:prstGeom>
          <a:noFill/>
        </p:spPr>
        <p:txBody>
          <a:bodyPr wrap="square" rtlCol="0">
            <a:spAutoFit/>
          </a:bodyPr>
          <a:lstStyle/>
          <a:p>
            <a:pPr>
              <a:spcBef>
                <a:spcPts val="600"/>
              </a:spcBef>
            </a:pPr>
            <a:r>
              <a:rPr lang="en-US" sz="2200" b="1" dirty="0">
                <a:solidFill>
                  <a:srgbClr val="2B6082"/>
                </a:solidFill>
              </a:rPr>
              <a:t>Recommendation: </a:t>
            </a:r>
            <a:r>
              <a:rPr lang="en-US" sz="2200" dirty="0">
                <a:solidFill>
                  <a:srgbClr val="2B6082"/>
                </a:solidFill>
              </a:rPr>
              <a:t>Include Subarea 1c (34.3 unconstrained acres) to the UGB to accommodate a portion of the employment land deficit. Subarea 1c could also include parks.</a:t>
            </a:r>
          </a:p>
        </p:txBody>
      </p:sp>
      <p:sp>
        <p:nvSpPr>
          <p:cNvPr id="3" name="TextBox 2">
            <a:extLst>
              <a:ext uri="{FF2B5EF4-FFF2-40B4-BE49-F238E27FC236}">
                <a16:creationId xmlns:a16="http://schemas.microsoft.com/office/drawing/2014/main" id="{36876BFE-EE3A-731E-647B-6B2A1A6B4D03}"/>
              </a:ext>
            </a:extLst>
          </p:cNvPr>
          <p:cNvSpPr txBox="1"/>
          <p:nvPr/>
        </p:nvSpPr>
        <p:spPr>
          <a:xfrm>
            <a:off x="400652" y="1092987"/>
            <a:ext cx="6275721" cy="2092881"/>
          </a:xfrm>
          <a:prstGeom prst="rect">
            <a:avLst/>
          </a:prstGeom>
          <a:noFill/>
        </p:spPr>
        <p:txBody>
          <a:bodyPr wrap="square" rtlCol="0">
            <a:spAutoFit/>
          </a:bodyPr>
          <a:lstStyle/>
          <a:p>
            <a:pPr marL="285750" indent="-285750">
              <a:spcBef>
                <a:spcPts val="1200"/>
              </a:spcBef>
              <a:buFont typeface="Arial" panose="020B0604020202020204" pitchFamily="34" charset="0"/>
              <a:buChar char="•"/>
            </a:pPr>
            <a:r>
              <a:rPr lang="en-US" sz="2200" kern="100" dirty="0">
                <a:ea typeface="Calibri" panose="020F0502020204030204" pitchFamily="34" charset="0"/>
                <a:cs typeface="Open Sans" panose="020B0606030504020204" pitchFamily="34" charset="0"/>
              </a:rPr>
              <a:t>1c: 34.3 gross acres; No constrained acres</a:t>
            </a:r>
          </a:p>
          <a:p>
            <a:pPr marL="285750" indent="-285750">
              <a:spcBef>
                <a:spcPts val="1200"/>
              </a:spcBef>
              <a:buFont typeface="Arial" panose="020B0604020202020204" pitchFamily="34" charset="0"/>
              <a:buChar char="•"/>
            </a:pPr>
            <a:r>
              <a:rPr lang="en-US" sz="2200" kern="100" dirty="0">
                <a:ea typeface="Calibri" panose="020F0502020204030204" pitchFamily="34" charset="0"/>
                <a:cs typeface="Open Sans" panose="020B0606030504020204" pitchFamily="34" charset="0"/>
              </a:rPr>
              <a:t>Exception land/1</a:t>
            </a:r>
            <a:r>
              <a:rPr lang="en-US" sz="2200" kern="100" baseline="30000" dirty="0">
                <a:ea typeface="Calibri" panose="020F0502020204030204" pitchFamily="34" charset="0"/>
                <a:cs typeface="Open Sans" panose="020B0606030504020204" pitchFamily="34" charset="0"/>
              </a:rPr>
              <a:t>st</a:t>
            </a:r>
            <a:r>
              <a:rPr lang="en-US" sz="2200" kern="100" dirty="0">
                <a:ea typeface="Calibri" panose="020F0502020204030204" pitchFamily="34" charset="0"/>
                <a:cs typeface="Open Sans" panose="020B0606030504020204" pitchFamily="34" charset="0"/>
              </a:rPr>
              <a:t> priority for UGB expansion</a:t>
            </a:r>
          </a:p>
          <a:p>
            <a:pPr marL="285750" indent="-285750">
              <a:spcBef>
                <a:spcPts val="1200"/>
              </a:spcBef>
              <a:buFont typeface="Arial" panose="020B0604020202020204" pitchFamily="34" charset="0"/>
              <a:buChar char="•"/>
            </a:pPr>
            <a:r>
              <a:rPr lang="en-US" sz="2200" kern="100" dirty="0">
                <a:ea typeface="Calibri" panose="020F0502020204030204" pitchFamily="34" charset="0"/>
                <a:cs typeface="Open Sans" panose="020B0606030504020204" pitchFamily="34" charset="0"/>
              </a:rPr>
              <a:t>Suitable for residential or employment uses, but entire residential need is accommodated in Subarea 1a</a:t>
            </a:r>
          </a:p>
        </p:txBody>
      </p:sp>
      <p:pic>
        <p:nvPicPr>
          <p:cNvPr id="10" name="Picture 9">
            <a:extLst>
              <a:ext uri="{FF2B5EF4-FFF2-40B4-BE49-F238E27FC236}">
                <a16:creationId xmlns:a16="http://schemas.microsoft.com/office/drawing/2014/main" id="{DF2DAA67-90CC-B4F8-7506-F9BEDACF7E1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76789" y="-337"/>
            <a:ext cx="5315211" cy="6858337"/>
          </a:xfrm>
          <a:prstGeom prst="rect">
            <a:avLst/>
          </a:prstGeom>
        </p:spPr>
      </p:pic>
      <p:sp>
        <p:nvSpPr>
          <p:cNvPr id="4" name="Slide Number Placeholder 3">
            <a:extLst>
              <a:ext uri="{FF2B5EF4-FFF2-40B4-BE49-F238E27FC236}">
                <a16:creationId xmlns:a16="http://schemas.microsoft.com/office/drawing/2014/main" id="{10E392B9-EF20-0159-E43D-ADF3B982FEEC}"/>
              </a:ext>
            </a:extLst>
          </p:cNvPr>
          <p:cNvSpPr>
            <a:spLocks noGrp="1"/>
          </p:cNvSpPr>
          <p:nvPr>
            <p:ph type="sldNum" sz="quarter" idx="12"/>
          </p:nvPr>
        </p:nvSpPr>
        <p:spPr/>
        <p:txBody>
          <a:bodyPr/>
          <a:lstStyle/>
          <a:p>
            <a:fld id="{C63A5F1C-8267-42C6-BF4A-E2B39A718BCD}" type="slidenum">
              <a:rPr lang="en-US" smtClean="0"/>
              <a:t>16</a:t>
            </a:fld>
            <a:endParaRPr lang="en-US" dirty="0"/>
          </a:p>
        </p:txBody>
      </p:sp>
      <p:sp>
        <p:nvSpPr>
          <p:cNvPr id="7" name="Oval 6">
            <a:extLst>
              <a:ext uri="{FF2B5EF4-FFF2-40B4-BE49-F238E27FC236}">
                <a16:creationId xmlns:a16="http://schemas.microsoft.com/office/drawing/2014/main" id="{078DA0DD-647C-1CCC-C9E4-DCD08610481E}"/>
              </a:ext>
            </a:extLst>
          </p:cNvPr>
          <p:cNvSpPr/>
          <p:nvPr/>
        </p:nvSpPr>
        <p:spPr>
          <a:xfrm>
            <a:off x="11116849" y="2649255"/>
            <a:ext cx="674500" cy="779745"/>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448297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D55D25-B0F2-EA9A-E838-175F4C68F303}"/>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E363F273-9020-5F00-C247-FB9362C4F6DC}"/>
              </a:ext>
            </a:extLst>
          </p:cNvPr>
          <p:cNvSpPr/>
          <p:nvPr/>
        </p:nvSpPr>
        <p:spPr>
          <a:xfrm>
            <a:off x="0" y="6125028"/>
            <a:ext cx="12192000" cy="732972"/>
          </a:xfrm>
          <a:prstGeom prst="rect">
            <a:avLst/>
          </a:prstGeom>
          <a:solidFill>
            <a:srgbClr val="769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00000"/>
              </a:solidFill>
            </a:endParaRPr>
          </a:p>
        </p:txBody>
      </p:sp>
      <p:sp>
        <p:nvSpPr>
          <p:cNvPr id="2" name="TextBox 1">
            <a:extLst>
              <a:ext uri="{FF2B5EF4-FFF2-40B4-BE49-F238E27FC236}">
                <a16:creationId xmlns:a16="http://schemas.microsoft.com/office/drawing/2014/main" id="{1AD3E019-699B-F8EE-11D5-5D15D38B1CBE}"/>
              </a:ext>
            </a:extLst>
          </p:cNvPr>
          <p:cNvSpPr txBox="1"/>
          <p:nvPr/>
        </p:nvSpPr>
        <p:spPr>
          <a:xfrm>
            <a:off x="475808" y="369611"/>
            <a:ext cx="8281302" cy="661720"/>
          </a:xfrm>
          <a:prstGeom prst="rect">
            <a:avLst/>
          </a:prstGeom>
          <a:noFill/>
        </p:spPr>
        <p:txBody>
          <a:bodyPr wrap="square" rtlCol="0">
            <a:spAutoFit/>
          </a:bodyPr>
          <a:lstStyle/>
          <a:p>
            <a:r>
              <a:rPr lang="en-US" sz="3700" b="1" dirty="0">
                <a:solidFill>
                  <a:srgbClr val="769AAE"/>
                </a:solidFill>
              </a:rPr>
              <a:t>Subarea 1d</a:t>
            </a:r>
          </a:p>
        </p:txBody>
      </p:sp>
      <p:sp>
        <p:nvSpPr>
          <p:cNvPr id="5" name="TextBox 4">
            <a:extLst>
              <a:ext uri="{FF2B5EF4-FFF2-40B4-BE49-F238E27FC236}">
                <a16:creationId xmlns:a16="http://schemas.microsoft.com/office/drawing/2014/main" id="{4E2CF331-0F53-E238-9798-CEEA8FD691F3}"/>
              </a:ext>
            </a:extLst>
          </p:cNvPr>
          <p:cNvSpPr txBox="1"/>
          <p:nvPr/>
        </p:nvSpPr>
        <p:spPr>
          <a:xfrm>
            <a:off x="154792" y="4452601"/>
            <a:ext cx="6650482" cy="769441"/>
          </a:xfrm>
          <a:prstGeom prst="rect">
            <a:avLst/>
          </a:prstGeom>
          <a:noFill/>
        </p:spPr>
        <p:txBody>
          <a:bodyPr wrap="square" rtlCol="0">
            <a:spAutoFit/>
          </a:bodyPr>
          <a:lstStyle/>
          <a:p>
            <a:pPr>
              <a:spcBef>
                <a:spcPts val="600"/>
              </a:spcBef>
            </a:pPr>
            <a:r>
              <a:rPr lang="en-US" sz="2200" b="1" dirty="0">
                <a:solidFill>
                  <a:srgbClr val="2B6082"/>
                </a:solidFill>
              </a:rPr>
              <a:t>Recommendation:</a:t>
            </a:r>
            <a:r>
              <a:rPr lang="en-US" sz="2200" dirty="0">
                <a:solidFill>
                  <a:srgbClr val="2B6082"/>
                </a:solidFill>
              </a:rPr>
              <a:t> Do not include any land from Subarea 1d into the UGB.</a:t>
            </a:r>
          </a:p>
        </p:txBody>
      </p:sp>
      <p:sp>
        <p:nvSpPr>
          <p:cNvPr id="3" name="TextBox 2">
            <a:extLst>
              <a:ext uri="{FF2B5EF4-FFF2-40B4-BE49-F238E27FC236}">
                <a16:creationId xmlns:a16="http://schemas.microsoft.com/office/drawing/2014/main" id="{579412B1-E7D5-C5EC-85C3-1DC486A1CBA4}"/>
              </a:ext>
            </a:extLst>
          </p:cNvPr>
          <p:cNvSpPr txBox="1"/>
          <p:nvPr/>
        </p:nvSpPr>
        <p:spPr>
          <a:xfrm>
            <a:off x="475808" y="1095632"/>
            <a:ext cx="6484258" cy="2923877"/>
          </a:xfrm>
          <a:prstGeom prst="rect">
            <a:avLst/>
          </a:prstGeom>
          <a:noFill/>
        </p:spPr>
        <p:txBody>
          <a:bodyPr wrap="square" rtlCol="0">
            <a:spAutoFit/>
          </a:bodyPr>
          <a:lstStyle/>
          <a:p>
            <a:pPr marL="285750" indent="-285750">
              <a:spcBef>
                <a:spcPts val="1200"/>
              </a:spcBef>
              <a:buFont typeface="Arial" panose="020B0604020202020204" pitchFamily="34" charset="0"/>
              <a:buChar char="•"/>
            </a:pPr>
            <a:r>
              <a:rPr lang="en-US" sz="2200" kern="100" dirty="0">
                <a:ea typeface="Calibri" panose="020F0502020204030204" pitchFamily="34" charset="0"/>
                <a:cs typeface="Open Sans" panose="020B0606030504020204" pitchFamily="34" charset="0"/>
              </a:rPr>
              <a:t>39.0 gross acres; 9.1 constrained acres (Historic Landmark, Slopes &gt; 10%, Cemetery, Title III Wetland)</a:t>
            </a:r>
          </a:p>
          <a:p>
            <a:pPr marL="285750" indent="-285750">
              <a:spcBef>
                <a:spcPts val="1200"/>
              </a:spcBef>
              <a:buFont typeface="Arial" panose="020B0604020202020204" pitchFamily="34" charset="0"/>
              <a:buChar char="•"/>
            </a:pPr>
            <a:r>
              <a:rPr lang="en-US" sz="2200" kern="100" dirty="0">
                <a:ea typeface="Calibri" panose="020F0502020204030204" pitchFamily="34" charset="0"/>
                <a:cs typeface="Open Sans" panose="020B0606030504020204" pitchFamily="34" charset="0"/>
              </a:rPr>
              <a:t>Exception land/1</a:t>
            </a:r>
            <a:r>
              <a:rPr lang="en-US" sz="2200" kern="100" baseline="30000" dirty="0">
                <a:ea typeface="Calibri" panose="020F0502020204030204" pitchFamily="34" charset="0"/>
                <a:cs typeface="Open Sans" panose="020B0606030504020204" pitchFamily="34" charset="0"/>
              </a:rPr>
              <a:t>st</a:t>
            </a:r>
            <a:r>
              <a:rPr lang="en-US" sz="2200" kern="100" dirty="0">
                <a:ea typeface="Calibri" panose="020F0502020204030204" pitchFamily="34" charset="0"/>
                <a:cs typeface="Open Sans" panose="020B0606030504020204" pitchFamily="34" charset="0"/>
              </a:rPr>
              <a:t> priority for UGB expansion</a:t>
            </a:r>
          </a:p>
          <a:p>
            <a:pPr marL="285750" indent="-285750">
              <a:spcBef>
                <a:spcPts val="1200"/>
              </a:spcBef>
              <a:buFont typeface="Arial" panose="020B0604020202020204" pitchFamily="34" charset="0"/>
              <a:buChar char="•"/>
            </a:pPr>
            <a:r>
              <a:rPr lang="en-US" sz="2200" kern="100" dirty="0">
                <a:ea typeface="Calibri" panose="020F0502020204030204" pitchFamily="34" charset="0"/>
                <a:cs typeface="Open Sans" panose="020B0606030504020204" pitchFamily="34" charset="0"/>
              </a:rPr>
              <a:t>Built out with manufactured home park and cemetery</a:t>
            </a:r>
          </a:p>
          <a:p>
            <a:pPr marL="285750" indent="-285750">
              <a:spcBef>
                <a:spcPts val="1200"/>
              </a:spcBef>
              <a:buFont typeface="Arial" panose="020B0604020202020204" pitchFamily="34" charset="0"/>
              <a:buChar char="•"/>
            </a:pPr>
            <a:r>
              <a:rPr lang="en-US" sz="2200" kern="100" dirty="0">
                <a:ea typeface="Calibri" panose="020F0502020204030204" pitchFamily="34" charset="0"/>
                <a:cs typeface="Open Sans" panose="020B0606030504020204" pitchFamily="34" charset="0"/>
              </a:rPr>
              <a:t>Suitable for residential use, but entire residential need is accommodated in Subarea 1a</a:t>
            </a:r>
          </a:p>
        </p:txBody>
      </p:sp>
      <p:pic>
        <p:nvPicPr>
          <p:cNvPr id="9" name="Picture 8">
            <a:extLst>
              <a:ext uri="{FF2B5EF4-FFF2-40B4-BE49-F238E27FC236}">
                <a16:creationId xmlns:a16="http://schemas.microsoft.com/office/drawing/2014/main" id="{5CCDE9FA-81D5-6EC5-73FC-5EF69F5037E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76789" y="-337"/>
            <a:ext cx="5315211" cy="6858337"/>
          </a:xfrm>
          <a:prstGeom prst="rect">
            <a:avLst/>
          </a:prstGeom>
        </p:spPr>
      </p:pic>
      <p:sp>
        <p:nvSpPr>
          <p:cNvPr id="4" name="Slide Number Placeholder 3">
            <a:extLst>
              <a:ext uri="{FF2B5EF4-FFF2-40B4-BE49-F238E27FC236}">
                <a16:creationId xmlns:a16="http://schemas.microsoft.com/office/drawing/2014/main" id="{D2D64737-7367-C341-98E9-19D39FB19C0C}"/>
              </a:ext>
            </a:extLst>
          </p:cNvPr>
          <p:cNvSpPr>
            <a:spLocks noGrp="1"/>
          </p:cNvSpPr>
          <p:nvPr>
            <p:ph type="sldNum" sz="quarter" idx="12"/>
          </p:nvPr>
        </p:nvSpPr>
        <p:spPr/>
        <p:txBody>
          <a:bodyPr/>
          <a:lstStyle/>
          <a:p>
            <a:fld id="{C63A5F1C-8267-42C6-BF4A-E2B39A718BCD}" type="slidenum">
              <a:rPr lang="en-US" smtClean="0"/>
              <a:t>17</a:t>
            </a:fld>
            <a:endParaRPr lang="en-US" dirty="0"/>
          </a:p>
        </p:txBody>
      </p:sp>
      <p:sp>
        <p:nvSpPr>
          <p:cNvPr id="7" name="Oval 6">
            <a:extLst>
              <a:ext uri="{FF2B5EF4-FFF2-40B4-BE49-F238E27FC236}">
                <a16:creationId xmlns:a16="http://schemas.microsoft.com/office/drawing/2014/main" id="{BBB330CB-E3F2-4339-F65F-CC7613EA174E}"/>
              </a:ext>
            </a:extLst>
          </p:cNvPr>
          <p:cNvSpPr/>
          <p:nvPr/>
        </p:nvSpPr>
        <p:spPr>
          <a:xfrm>
            <a:off x="11642942" y="700471"/>
            <a:ext cx="549058" cy="779745"/>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429536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4441EB9-8244-4F3C-8FCB-947F2468B699}"/>
              </a:ext>
            </a:extLst>
          </p:cNvPr>
          <p:cNvSpPr/>
          <p:nvPr/>
        </p:nvSpPr>
        <p:spPr>
          <a:xfrm>
            <a:off x="0" y="6125028"/>
            <a:ext cx="12192000" cy="732972"/>
          </a:xfrm>
          <a:prstGeom prst="rect">
            <a:avLst/>
          </a:prstGeom>
          <a:solidFill>
            <a:srgbClr val="769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00000"/>
              </a:solidFill>
            </a:endParaRPr>
          </a:p>
        </p:txBody>
      </p:sp>
      <p:sp>
        <p:nvSpPr>
          <p:cNvPr id="2" name="TextBox 1">
            <a:extLst>
              <a:ext uri="{FF2B5EF4-FFF2-40B4-BE49-F238E27FC236}">
                <a16:creationId xmlns:a16="http://schemas.microsoft.com/office/drawing/2014/main" id="{071C40BA-A2CC-9100-4FE2-3C72EC1C750A}"/>
              </a:ext>
            </a:extLst>
          </p:cNvPr>
          <p:cNvSpPr txBox="1"/>
          <p:nvPr/>
        </p:nvSpPr>
        <p:spPr>
          <a:xfrm>
            <a:off x="173161" y="335311"/>
            <a:ext cx="6530729" cy="677108"/>
          </a:xfrm>
          <a:prstGeom prst="rect">
            <a:avLst/>
          </a:prstGeom>
          <a:noFill/>
        </p:spPr>
        <p:txBody>
          <a:bodyPr wrap="square" rtlCol="0">
            <a:spAutoFit/>
          </a:bodyPr>
          <a:lstStyle/>
          <a:p>
            <a:r>
              <a:rPr lang="en-US" sz="3700" b="1" dirty="0">
                <a:solidFill>
                  <a:srgbClr val="769AAE"/>
                </a:solidFill>
              </a:rPr>
              <a:t>Priority #4: High-Value Farmland</a:t>
            </a:r>
          </a:p>
        </p:txBody>
      </p:sp>
      <p:sp>
        <p:nvSpPr>
          <p:cNvPr id="5" name="TextBox 4">
            <a:extLst>
              <a:ext uri="{FF2B5EF4-FFF2-40B4-BE49-F238E27FC236}">
                <a16:creationId xmlns:a16="http://schemas.microsoft.com/office/drawing/2014/main" id="{2ED52285-015D-561B-1EFD-B8138F99907C}"/>
              </a:ext>
            </a:extLst>
          </p:cNvPr>
          <p:cNvSpPr txBox="1"/>
          <p:nvPr/>
        </p:nvSpPr>
        <p:spPr>
          <a:xfrm>
            <a:off x="290194" y="1142496"/>
            <a:ext cx="6101131" cy="461665"/>
          </a:xfrm>
          <a:prstGeom prst="rect">
            <a:avLst/>
          </a:prstGeom>
          <a:noFill/>
        </p:spPr>
        <p:txBody>
          <a:bodyPr wrap="square" rtlCol="0">
            <a:spAutoFit/>
          </a:bodyPr>
          <a:lstStyle/>
          <a:p>
            <a:r>
              <a:rPr lang="en-US" sz="2400" b="1" dirty="0">
                <a:solidFill>
                  <a:srgbClr val="2B6082"/>
                </a:solidFill>
              </a:rPr>
              <a:t>Subareas 2-10</a:t>
            </a:r>
          </a:p>
        </p:txBody>
      </p:sp>
      <p:pic>
        <p:nvPicPr>
          <p:cNvPr id="10" name="Picture 9">
            <a:extLst>
              <a:ext uri="{FF2B5EF4-FFF2-40B4-BE49-F238E27FC236}">
                <a16:creationId xmlns:a16="http://schemas.microsoft.com/office/drawing/2014/main" id="{48B46553-86AD-EE02-148E-7CCB10B2C40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77050" y="0"/>
            <a:ext cx="5314950" cy="6858000"/>
          </a:xfrm>
          <a:prstGeom prst="rect">
            <a:avLst/>
          </a:prstGeom>
        </p:spPr>
      </p:pic>
      <p:sp>
        <p:nvSpPr>
          <p:cNvPr id="3" name="Slide Number Placeholder 2">
            <a:extLst>
              <a:ext uri="{FF2B5EF4-FFF2-40B4-BE49-F238E27FC236}">
                <a16:creationId xmlns:a16="http://schemas.microsoft.com/office/drawing/2014/main" id="{451525C9-D7AE-06DB-AD04-1B4C09F26199}"/>
              </a:ext>
            </a:extLst>
          </p:cNvPr>
          <p:cNvSpPr>
            <a:spLocks noGrp="1"/>
          </p:cNvSpPr>
          <p:nvPr>
            <p:ph type="sldNum" sz="quarter" idx="12"/>
          </p:nvPr>
        </p:nvSpPr>
        <p:spPr/>
        <p:txBody>
          <a:bodyPr/>
          <a:lstStyle/>
          <a:p>
            <a:fld id="{C63A5F1C-8267-42C6-BF4A-E2B39A718BCD}" type="slidenum">
              <a:rPr lang="en-US" smtClean="0"/>
              <a:t>18</a:t>
            </a:fld>
            <a:endParaRPr lang="en-US" dirty="0"/>
          </a:p>
        </p:txBody>
      </p:sp>
    </p:spTree>
    <p:extLst>
      <p:ext uri="{BB962C8B-B14F-4D97-AF65-F5344CB8AC3E}">
        <p14:creationId xmlns:p14="http://schemas.microsoft.com/office/powerpoint/2010/main" val="35196404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07C84D-E268-3B22-7928-CE5CCC64DA52}"/>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5846A8EF-530A-0865-93FC-BB3993991864}"/>
              </a:ext>
            </a:extLst>
          </p:cNvPr>
          <p:cNvSpPr/>
          <p:nvPr/>
        </p:nvSpPr>
        <p:spPr>
          <a:xfrm>
            <a:off x="0" y="6125028"/>
            <a:ext cx="12192000" cy="732972"/>
          </a:xfrm>
          <a:prstGeom prst="rect">
            <a:avLst/>
          </a:prstGeom>
          <a:solidFill>
            <a:srgbClr val="769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00000"/>
              </a:solidFill>
            </a:endParaRPr>
          </a:p>
        </p:txBody>
      </p:sp>
      <p:sp>
        <p:nvSpPr>
          <p:cNvPr id="2" name="TextBox 1">
            <a:extLst>
              <a:ext uri="{FF2B5EF4-FFF2-40B4-BE49-F238E27FC236}">
                <a16:creationId xmlns:a16="http://schemas.microsoft.com/office/drawing/2014/main" id="{E53B2F04-291A-C93C-241A-4A1C1753EFE6}"/>
              </a:ext>
            </a:extLst>
          </p:cNvPr>
          <p:cNvSpPr txBox="1"/>
          <p:nvPr/>
        </p:nvSpPr>
        <p:spPr>
          <a:xfrm>
            <a:off x="444494" y="430616"/>
            <a:ext cx="8281302" cy="661720"/>
          </a:xfrm>
          <a:prstGeom prst="rect">
            <a:avLst/>
          </a:prstGeom>
          <a:noFill/>
        </p:spPr>
        <p:txBody>
          <a:bodyPr wrap="square" rtlCol="0">
            <a:spAutoFit/>
          </a:bodyPr>
          <a:lstStyle/>
          <a:p>
            <a:r>
              <a:rPr lang="en-US" sz="3700" b="1" dirty="0">
                <a:solidFill>
                  <a:srgbClr val="769AAE"/>
                </a:solidFill>
              </a:rPr>
              <a:t>Subarea 2</a:t>
            </a:r>
          </a:p>
        </p:txBody>
      </p:sp>
      <p:sp>
        <p:nvSpPr>
          <p:cNvPr id="5" name="TextBox 4">
            <a:extLst>
              <a:ext uri="{FF2B5EF4-FFF2-40B4-BE49-F238E27FC236}">
                <a16:creationId xmlns:a16="http://schemas.microsoft.com/office/drawing/2014/main" id="{10ED9AB5-CE26-E7CB-83C2-086B4FA39B5A}"/>
              </a:ext>
            </a:extLst>
          </p:cNvPr>
          <p:cNvSpPr txBox="1"/>
          <p:nvPr/>
        </p:nvSpPr>
        <p:spPr>
          <a:xfrm>
            <a:off x="353679" y="3917288"/>
            <a:ext cx="6281983" cy="1107996"/>
          </a:xfrm>
          <a:prstGeom prst="rect">
            <a:avLst/>
          </a:prstGeom>
          <a:noFill/>
        </p:spPr>
        <p:txBody>
          <a:bodyPr wrap="square" rtlCol="0">
            <a:spAutoFit/>
          </a:bodyPr>
          <a:lstStyle/>
          <a:p>
            <a:pPr>
              <a:spcBef>
                <a:spcPts val="600"/>
              </a:spcBef>
            </a:pPr>
            <a:r>
              <a:rPr lang="en-US" sz="2200" b="1" dirty="0">
                <a:solidFill>
                  <a:srgbClr val="2B6082"/>
                </a:solidFill>
              </a:rPr>
              <a:t>Recommendation: </a:t>
            </a:r>
            <a:r>
              <a:rPr lang="en-US" sz="2200" dirty="0">
                <a:solidFill>
                  <a:srgbClr val="2B6082"/>
                </a:solidFill>
              </a:rPr>
              <a:t>Consider adding Subarea 2 to the UGB through a Goal 3, 11, and 14 irrevocable committed exception process at a future date. </a:t>
            </a:r>
          </a:p>
        </p:txBody>
      </p:sp>
      <p:sp>
        <p:nvSpPr>
          <p:cNvPr id="3" name="TextBox 2">
            <a:extLst>
              <a:ext uri="{FF2B5EF4-FFF2-40B4-BE49-F238E27FC236}">
                <a16:creationId xmlns:a16="http://schemas.microsoft.com/office/drawing/2014/main" id="{17579D48-7D10-6FFB-2FE7-1533AB6D14D9}"/>
              </a:ext>
            </a:extLst>
          </p:cNvPr>
          <p:cNvSpPr txBox="1"/>
          <p:nvPr/>
        </p:nvSpPr>
        <p:spPr>
          <a:xfrm>
            <a:off x="444494" y="1207195"/>
            <a:ext cx="6100355" cy="2092881"/>
          </a:xfrm>
          <a:prstGeom prst="rect">
            <a:avLst/>
          </a:prstGeom>
          <a:noFill/>
        </p:spPr>
        <p:txBody>
          <a:bodyPr wrap="square" rtlCol="0">
            <a:spAutoFit/>
          </a:bodyPr>
          <a:lstStyle/>
          <a:p>
            <a:pPr marL="285750" indent="-285750">
              <a:spcBef>
                <a:spcPts val="1200"/>
              </a:spcBef>
              <a:buFont typeface="Arial" panose="020B0604020202020204" pitchFamily="34" charset="0"/>
              <a:buChar char="•"/>
            </a:pPr>
            <a:r>
              <a:rPr lang="en-US" sz="2200" kern="100" dirty="0">
                <a:ea typeface="Calibri" panose="020F0502020204030204" pitchFamily="34" charset="0"/>
                <a:cs typeface="Open Sans" panose="020B0606030504020204" pitchFamily="34" charset="0"/>
              </a:rPr>
              <a:t>13.0 gross acres; no constrained acres</a:t>
            </a:r>
          </a:p>
          <a:p>
            <a:pPr marL="285750" indent="-285750">
              <a:spcBef>
                <a:spcPts val="1200"/>
              </a:spcBef>
              <a:buFont typeface="Arial" panose="020B0604020202020204" pitchFamily="34" charset="0"/>
              <a:buChar char="•"/>
            </a:pPr>
            <a:r>
              <a:rPr lang="en-US" sz="2200" kern="100" dirty="0">
                <a:ea typeface="Calibri" panose="020F0502020204030204" pitchFamily="34" charset="0"/>
                <a:cs typeface="Open Sans" panose="020B0606030504020204" pitchFamily="34" charset="0"/>
              </a:rPr>
              <a:t>4</a:t>
            </a:r>
            <a:r>
              <a:rPr lang="en-US" sz="2200" kern="100" baseline="30000" dirty="0">
                <a:ea typeface="Calibri" panose="020F0502020204030204" pitchFamily="34" charset="0"/>
                <a:cs typeface="Open Sans" panose="020B0606030504020204" pitchFamily="34" charset="0"/>
              </a:rPr>
              <a:t>th</a:t>
            </a:r>
            <a:r>
              <a:rPr lang="en-US" sz="2200" kern="100" dirty="0">
                <a:ea typeface="Calibri" panose="020F0502020204030204" pitchFamily="34" charset="0"/>
                <a:cs typeface="Open Sans" panose="020B0606030504020204" pitchFamily="34" charset="0"/>
              </a:rPr>
              <a:t> (next) priority for UGB expansion</a:t>
            </a:r>
          </a:p>
          <a:p>
            <a:pPr marL="285750" indent="-285750">
              <a:spcBef>
                <a:spcPts val="1200"/>
              </a:spcBef>
              <a:buFont typeface="Arial" panose="020B0604020202020204" pitchFamily="34" charset="0"/>
              <a:buChar char="•"/>
            </a:pPr>
            <a:r>
              <a:rPr lang="en-US" sz="2200" kern="100" dirty="0">
                <a:ea typeface="Calibri" panose="020F0502020204030204" pitchFamily="34" charset="0"/>
                <a:cs typeface="Open Sans" panose="020B0606030504020204" pitchFamily="34" charset="0"/>
              </a:rPr>
              <a:t>Suitable for residential use, but cannot be included if entire residential need is accommodated in Subarea 1a</a:t>
            </a:r>
          </a:p>
        </p:txBody>
      </p:sp>
      <p:pic>
        <p:nvPicPr>
          <p:cNvPr id="6" name="Picture 5">
            <a:extLst>
              <a:ext uri="{FF2B5EF4-FFF2-40B4-BE49-F238E27FC236}">
                <a16:creationId xmlns:a16="http://schemas.microsoft.com/office/drawing/2014/main" id="{F9A8839D-FA91-AC48-AA96-BF36E74DD55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77050" y="0"/>
            <a:ext cx="5314950" cy="6858000"/>
          </a:xfrm>
          <a:prstGeom prst="rect">
            <a:avLst/>
          </a:prstGeom>
        </p:spPr>
      </p:pic>
      <p:sp>
        <p:nvSpPr>
          <p:cNvPr id="4" name="Slide Number Placeholder 3">
            <a:extLst>
              <a:ext uri="{FF2B5EF4-FFF2-40B4-BE49-F238E27FC236}">
                <a16:creationId xmlns:a16="http://schemas.microsoft.com/office/drawing/2014/main" id="{6CCB6771-1232-638F-D91B-B926AD8D64FF}"/>
              </a:ext>
            </a:extLst>
          </p:cNvPr>
          <p:cNvSpPr>
            <a:spLocks noGrp="1"/>
          </p:cNvSpPr>
          <p:nvPr>
            <p:ph type="sldNum" sz="quarter" idx="12"/>
          </p:nvPr>
        </p:nvSpPr>
        <p:spPr/>
        <p:txBody>
          <a:bodyPr/>
          <a:lstStyle/>
          <a:p>
            <a:fld id="{C63A5F1C-8267-42C6-BF4A-E2B39A718BCD}" type="slidenum">
              <a:rPr lang="en-US" smtClean="0"/>
              <a:t>19</a:t>
            </a:fld>
            <a:endParaRPr lang="en-US" dirty="0"/>
          </a:p>
        </p:txBody>
      </p:sp>
      <p:sp>
        <p:nvSpPr>
          <p:cNvPr id="9" name="Oval 8">
            <a:extLst>
              <a:ext uri="{FF2B5EF4-FFF2-40B4-BE49-F238E27FC236}">
                <a16:creationId xmlns:a16="http://schemas.microsoft.com/office/drawing/2014/main" id="{0D2AF317-E2FF-9047-D77F-1F8A325AF713}"/>
              </a:ext>
            </a:extLst>
          </p:cNvPr>
          <p:cNvSpPr/>
          <p:nvPr/>
        </p:nvSpPr>
        <p:spPr>
          <a:xfrm>
            <a:off x="8448805" y="2342368"/>
            <a:ext cx="463463" cy="494777"/>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52856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D91D41-3BE1-1D71-407B-B4E5C7AC0A09}"/>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379C749A-E568-3C4A-3B92-30A179F2B445}"/>
              </a:ext>
            </a:extLst>
          </p:cNvPr>
          <p:cNvSpPr/>
          <p:nvPr/>
        </p:nvSpPr>
        <p:spPr>
          <a:xfrm>
            <a:off x="0" y="6125028"/>
            <a:ext cx="12192000" cy="732972"/>
          </a:xfrm>
          <a:prstGeom prst="rect">
            <a:avLst/>
          </a:prstGeom>
          <a:solidFill>
            <a:srgbClr val="769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00000"/>
              </a:solidFill>
            </a:endParaRPr>
          </a:p>
        </p:txBody>
      </p:sp>
      <p:sp>
        <p:nvSpPr>
          <p:cNvPr id="2" name="TextBox 1">
            <a:extLst>
              <a:ext uri="{FF2B5EF4-FFF2-40B4-BE49-F238E27FC236}">
                <a16:creationId xmlns:a16="http://schemas.microsoft.com/office/drawing/2014/main" id="{092A0B5A-C968-0841-297B-D7A5FF7B7CAA}"/>
              </a:ext>
            </a:extLst>
          </p:cNvPr>
          <p:cNvSpPr txBox="1"/>
          <p:nvPr/>
        </p:nvSpPr>
        <p:spPr>
          <a:xfrm>
            <a:off x="438230" y="383022"/>
            <a:ext cx="8281302" cy="661720"/>
          </a:xfrm>
          <a:prstGeom prst="rect">
            <a:avLst/>
          </a:prstGeom>
          <a:noFill/>
        </p:spPr>
        <p:txBody>
          <a:bodyPr wrap="square" rtlCol="0">
            <a:spAutoFit/>
          </a:bodyPr>
          <a:lstStyle/>
          <a:p>
            <a:r>
              <a:rPr lang="en-US" sz="3700" b="1" dirty="0">
                <a:solidFill>
                  <a:srgbClr val="769AAE"/>
                </a:solidFill>
              </a:rPr>
              <a:t>Subarea 3</a:t>
            </a:r>
          </a:p>
        </p:txBody>
      </p:sp>
      <p:sp>
        <p:nvSpPr>
          <p:cNvPr id="5" name="TextBox 4">
            <a:extLst>
              <a:ext uri="{FF2B5EF4-FFF2-40B4-BE49-F238E27FC236}">
                <a16:creationId xmlns:a16="http://schemas.microsoft.com/office/drawing/2014/main" id="{992CB199-EFB7-E9CB-F86E-193EBA624D66}"/>
              </a:ext>
            </a:extLst>
          </p:cNvPr>
          <p:cNvSpPr txBox="1"/>
          <p:nvPr/>
        </p:nvSpPr>
        <p:spPr>
          <a:xfrm>
            <a:off x="338243" y="3946351"/>
            <a:ext cx="6200565" cy="1107996"/>
          </a:xfrm>
          <a:prstGeom prst="rect">
            <a:avLst/>
          </a:prstGeom>
          <a:noFill/>
        </p:spPr>
        <p:txBody>
          <a:bodyPr wrap="square" rtlCol="0">
            <a:spAutoFit/>
          </a:bodyPr>
          <a:lstStyle/>
          <a:p>
            <a:pPr>
              <a:spcBef>
                <a:spcPts val="600"/>
              </a:spcBef>
            </a:pPr>
            <a:r>
              <a:rPr lang="en-US" sz="2200" b="1" dirty="0">
                <a:solidFill>
                  <a:srgbClr val="2B6082"/>
                </a:solidFill>
              </a:rPr>
              <a:t>Recommendation: </a:t>
            </a:r>
            <a:r>
              <a:rPr lang="en-US" sz="2200" dirty="0">
                <a:solidFill>
                  <a:srgbClr val="2B6082"/>
                </a:solidFill>
              </a:rPr>
              <a:t>Consider adding Subarea 3 to the UGB as part of a future amendment through goal exception or standard Goal 14 analysis. </a:t>
            </a:r>
          </a:p>
        </p:txBody>
      </p:sp>
      <p:sp>
        <p:nvSpPr>
          <p:cNvPr id="3" name="TextBox 2">
            <a:extLst>
              <a:ext uri="{FF2B5EF4-FFF2-40B4-BE49-F238E27FC236}">
                <a16:creationId xmlns:a16="http://schemas.microsoft.com/office/drawing/2014/main" id="{6A237A92-AF2D-0443-9F59-FF4573119448}"/>
              </a:ext>
            </a:extLst>
          </p:cNvPr>
          <p:cNvSpPr txBox="1"/>
          <p:nvPr/>
        </p:nvSpPr>
        <p:spPr>
          <a:xfrm>
            <a:off x="438230" y="1308188"/>
            <a:ext cx="6200565" cy="2092881"/>
          </a:xfrm>
          <a:prstGeom prst="rect">
            <a:avLst/>
          </a:prstGeom>
          <a:noFill/>
        </p:spPr>
        <p:txBody>
          <a:bodyPr wrap="square" rtlCol="0">
            <a:spAutoFit/>
          </a:bodyPr>
          <a:lstStyle/>
          <a:p>
            <a:pPr marL="285750" indent="-285750">
              <a:spcBef>
                <a:spcPts val="1200"/>
              </a:spcBef>
              <a:buFont typeface="Arial" panose="020B0604020202020204" pitchFamily="34" charset="0"/>
              <a:buChar char="•"/>
            </a:pPr>
            <a:r>
              <a:rPr lang="en-US" sz="2200" kern="100" dirty="0">
                <a:ea typeface="Calibri" panose="020F0502020204030204" pitchFamily="34" charset="0"/>
                <a:cs typeface="Open Sans" panose="020B0606030504020204" pitchFamily="34" charset="0"/>
              </a:rPr>
              <a:t>60.8 gross acres; no constrained acres</a:t>
            </a:r>
          </a:p>
          <a:p>
            <a:pPr marL="285750" indent="-285750">
              <a:spcBef>
                <a:spcPts val="1200"/>
              </a:spcBef>
              <a:buFont typeface="Arial" panose="020B0604020202020204" pitchFamily="34" charset="0"/>
              <a:buChar char="•"/>
            </a:pPr>
            <a:r>
              <a:rPr lang="en-US" sz="2200" kern="100" dirty="0">
                <a:ea typeface="Calibri" panose="020F0502020204030204" pitchFamily="34" charset="0"/>
                <a:cs typeface="Open Sans" panose="020B0606030504020204" pitchFamily="34" charset="0"/>
              </a:rPr>
              <a:t>4</a:t>
            </a:r>
            <a:r>
              <a:rPr lang="en-US" sz="2200" kern="100" baseline="30000" dirty="0">
                <a:ea typeface="Calibri" panose="020F0502020204030204" pitchFamily="34" charset="0"/>
                <a:cs typeface="Open Sans" panose="020B0606030504020204" pitchFamily="34" charset="0"/>
              </a:rPr>
              <a:t>th</a:t>
            </a:r>
            <a:r>
              <a:rPr lang="en-US" sz="2200" kern="100" dirty="0">
                <a:ea typeface="Calibri" panose="020F0502020204030204" pitchFamily="34" charset="0"/>
                <a:cs typeface="Open Sans" panose="020B0606030504020204" pitchFamily="34" charset="0"/>
              </a:rPr>
              <a:t> (next) priority for UGB expansion</a:t>
            </a:r>
          </a:p>
          <a:p>
            <a:pPr marL="285750" indent="-285750">
              <a:spcBef>
                <a:spcPts val="1200"/>
              </a:spcBef>
              <a:buFont typeface="Arial" panose="020B0604020202020204" pitchFamily="34" charset="0"/>
              <a:buChar char="•"/>
            </a:pPr>
            <a:r>
              <a:rPr lang="en-US" sz="2200" kern="100" dirty="0">
                <a:ea typeface="Calibri" panose="020F0502020204030204" pitchFamily="34" charset="0"/>
                <a:cs typeface="Open Sans" panose="020B0606030504020204" pitchFamily="34" charset="0"/>
              </a:rPr>
              <a:t>Suitable for residential use , but cannot be included if entire residential need is accommodated in Subarea 1a</a:t>
            </a:r>
          </a:p>
        </p:txBody>
      </p:sp>
      <p:pic>
        <p:nvPicPr>
          <p:cNvPr id="6" name="Picture 5">
            <a:extLst>
              <a:ext uri="{FF2B5EF4-FFF2-40B4-BE49-F238E27FC236}">
                <a16:creationId xmlns:a16="http://schemas.microsoft.com/office/drawing/2014/main" id="{EFC7A8E4-C8B0-F852-C3CE-7466A063FDB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77050" y="0"/>
            <a:ext cx="5314950" cy="6858000"/>
          </a:xfrm>
          <a:prstGeom prst="rect">
            <a:avLst/>
          </a:prstGeom>
        </p:spPr>
      </p:pic>
      <p:sp>
        <p:nvSpPr>
          <p:cNvPr id="4" name="Slide Number Placeholder 3">
            <a:extLst>
              <a:ext uri="{FF2B5EF4-FFF2-40B4-BE49-F238E27FC236}">
                <a16:creationId xmlns:a16="http://schemas.microsoft.com/office/drawing/2014/main" id="{2B764710-0457-57DC-484A-4AADC0149864}"/>
              </a:ext>
            </a:extLst>
          </p:cNvPr>
          <p:cNvSpPr>
            <a:spLocks noGrp="1"/>
          </p:cNvSpPr>
          <p:nvPr>
            <p:ph type="sldNum" sz="quarter" idx="12"/>
          </p:nvPr>
        </p:nvSpPr>
        <p:spPr/>
        <p:txBody>
          <a:bodyPr/>
          <a:lstStyle/>
          <a:p>
            <a:fld id="{C63A5F1C-8267-42C6-BF4A-E2B39A718BCD}" type="slidenum">
              <a:rPr lang="en-US" smtClean="0"/>
              <a:t>20</a:t>
            </a:fld>
            <a:endParaRPr lang="en-US" dirty="0"/>
          </a:p>
        </p:txBody>
      </p:sp>
      <p:sp>
        <p:nvSpPr>
          <p:cNvPr id="9" name="Oval 8">
            <a:extLst>
              <a:ext uri="{FF2B5EF4-FFF2-40B4-BE49-F238E27FC236}">
                <a16:creationId xmlns:a16="http://schemas.microsoft.com/office/drawing/2014/main" id="{F9FFE069-DD5A-EAC6-895D-89256852F946}"/>
              </a:ext>
            </a:extLst>
          </p:cNvPr>
          <p:cNvSpPr/>
          <p:nvPr/>
        </p:nvSpPr>
        <p:spPr>
          <a:xfrm>
            <a:off x="7841292" y="2115423"/>
            <a:ext cx="674500" cy="779745"/>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649820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AAA3F-F357-0920-3312-B38BB0A4A5DD}"/>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CC42D581-7C6B-D920-B130-E69A08C05F13}"/>
              </a:ext>
            </a:extLst>
          </p:cNvPr>
          <p:cNvSpPr/>
          <p:nvPr/>
        </p:nvSpPr>
        <p:spPr>
          <a:xfrm>
            <a:off x="0" y="6125028"/>
            <a:ext cx="12192000" cy="732972"/>
          </a:xfrm>
          <a:prstGeom prst="rect">
            <a:avLst/>
          </a:prstGeom>
          <a:solidFill>
            <a:srgbClr val="769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00000"/>
              </a:solidFill>
            </a:endParaRPr>
          </a:p>
        </p:txBody>
      </p:sp>
      <p:sp>
        <p:nvSpPr>
          <p:cNvPr id="2" name="TextBox 1">
            <a:extLst>
              <a:ext uri="{FF2B5EF4-FFF2-40B4-BE49-F238E27FC236}">
                <a16:creationId xmlns:a16="http://schemas.microsoft.com/office/drawing/2014/main" id="{C725997F-8F7D-1035-2A08-320C8DA9DB48}"/>
              </a:ext>
            </a:extLst>
          </p:cNvPr>
          <p:cNvSpPr txBox="1"/>
          <p:nvPr/>
        </p:nvSpPr>
        <p:spPr>
          <a:xfrm>
            <a:off x="525913" y="443142"/>
            <a:ext cx="8281302" cy="661720"/>
          </a:xfrm>
          <a:prstGeom prst="rect">
            <a:avLst/>
          </a:prstGeom>
          <a:noFill/>
        </p:spPr>
        <p:txBody>
          <a:bodyPr wrap="square" rtlCol="0">
            <a:spAutoFit/>
          </a:bodyPr>
          <a:lstStyle/>
          <a:p>
            <a:r>
              <a:rPr lang="en-US" sz="3700" b="1" dirty="0">
                <a:solidFill>
                  <a:srgbClr val="769AAE"/>
                </a:solidFill>
              </a:rPr>
              <a:t>Subarea 4</a:t>
            </a:r>
          </a:p>
        </p:txBody>
      </p:sp>
      <p:sp>
        <p:nvSpPr>
          <p:cNvPr id="5" name="TextBox 4">
            <a:extLst>
              <a:ext uri="{FF2B5EF4-FFF2-40B4-BE49-F238E27FC236}">
                <a16:creationId xmlns:a16="http://schemas.microsoft.com/office/drawing/2014/main" id="{4BD4909A-BF8F-A3F3-7499-A17A811C6D2C}"/>
              </a:ext>
            </a:extLst>
          </p:cNvPr>
          <p:cNvSpPr txBox="1"/>
          <p:nvPr/>
        </p:nvSpPr>
        <p:spPr>
          <a:xfrm>
            <a:off x="170186" y="4346588"/>
            <a:ext cx="6536679" cy="769441"/>
          </a:xfrm>
          <a:prstGeom prst="rect">
            <a:avLst/>
          </a:prstGeom>
          <a:noFill/>
        </p:spPr>
        <p:txBody>
          <a:bodyPr wrap="square" rtlCol="0">
            <a:spAutoFit/>
          </a:bodyPr>
          <a:lstStyle/>
          <a:p>
            <a:pPr>
              <a:spcBef>
                <a:spcPts val="600"/>
              </a:spcBef>
            </a:pPr>
            <a:r>
              <a:rPr lang="en-US" sz="2200" b="1" dirty="0">
                <a:solidFill>
                  <a:srgbClr val="2B6082"/>
                </a:solidFill>
              </a:rPr>
              <a:t>Recommendation: </a:t>
            </a:r>
            <a:r>
              <a:rPr lang="en-US" sz="2200" dirty="0">
                <a:solidFill>
                  <a:srgbClr val="2B6082"/>
                </a:solidFill>
              </a:rPr>
              <a:t>Do not include any land from Subarea 4 into the Canby UGB.</a:t>
            </a:r>
          </a:p>
        </p:txBody>
      </p:sp>
      <p:sp>
        <p:nvSpPr>
          <p:cNvPr id="3" name="TextBox 2">
            <a:extLst>
              <a:ext uri="{FF2B5EF4-FFF2-40B4-BE49-F238E27FC236}">
                <a16:creationId xmlns:a16="http://schemas.microsoft.com/office/drawing/2014/main" id="{C196084F-0131-4F0B-6866-DFF7E768D0F8}"/>
              </a:ext>
            </a:extLst>
          </p:cNvPr>
          <p:cNvSpPr txBox="1"/>
          <p:nvPr/>
        </p:nvSpPr>
        <p:spPr>
          <a:xfrm>
            <a:off x="525913" y="1346345"/>
            <a:ext cx="6269457" cy="2585323"/>
          </a:xfrm>
          <a:prstGeom prst="rect">
            <a:avLst/>
          </a:prstGeom>
          <a:noFill/>
        </p:spPr>
        <p:txBody>
          <a:bodyPr wrap="square" rtlCol="0">
            <a:spAutoFit/>
          </a:bodyPr>
          <a:lstStyle/>
          <a:p>
            <a:pPr marL="285750" indent="-285750">
              <a:spcBef>
                <a:spcPts val="1200"/>
              </a:spcBef>
              <a:buFont typeface="Arial" panose="020B0604020202020204" pitchFamily="34" charset="0"/>
              <a:buChar char="•"/>
            </a:pPr>
            <a:r>
              <a:rPr lang="en-US" sz="2200" kern="100" dirty="0">
                <a:ea typeface="Calibri" panose="020F0502020204030204" pitchFamily="34" charset="0"/>
                <a:cs typeface="Open Sans" panose="020B0606030504020204" pitchFamily="34" charset="0"/>
              </a:rPr>
              <a:t>27.8 gross acres; 0.01 constrained acres (100-year floodplain)</a:t>
            </a:r>
          </a:p>
          <a:p>
            <a:pPr marL="285750" indent="-285750">
              <a:spcBef>
                <a:spcPts val="1200"/>
              </a:spcBef>
              <a:buFont typeface="Arial" panose="020B0604020202020204" pitchFamily="34" charset="0"/>
              <a:buChar char="•"/>
            </a:pPr>
            <a:r>
              <a:rPr lang="en-US" sz="2200" kern="100" dirty="0">
                <a:ea typeface="Calibri" panose="020F0502020204030204" pitchFamily="34" charset="0"/>
                <a:cs typeface="Open Sans" panose="020B0606030504020204" pitchFamily="34" charset="0"/>
              </a:rPr>
              <a:t>4</a:t>
            </a:r>
            <a:r>
              <a:rPr lang="en-US" sz="2200" kern="100" baseline="30000" dirty="0">
                <a:ea typeface="Calibri" panose="020F0502020204030204" pitchFamily="34" charset="0"/>
                <a:cs typeface="Open Sans" panose="020B0606030504020204" pitchFamily="34" charset="0"/>
              </a:rPr>
              <a:t>th</a:t>
            </a:r>
            <a:r>
              <a:rPr lang="en-US" sz="2200" kern="100" dirty="0">
                <a:ea typeface="Calibri" panose="020F0502020204030204" pitchFamily="34" charset="0"/>
                <a:cs typeface="Open Sans" panose="020B0606030504020204" pitchFamily="34" charset="0"/>
              </a:rPr>
              <a:t> (next) priority for UGB expansion</a:t>
            </a:r>
          </a:p>
          <a:p>
            <a:pPr marL="285750" indent="-285750">
              <a:spcBef>
                <a:spcPts val="1200"/>
              </a:spcBef>
              <a:buFont typeface="Arial" panose="020B0604020202020204" pitchFamily="34" charset="0"/>
              <a:buChar char="•"/>
            </a:pPr>
            <a:r>
              <a:rPr lang="en-US" sz="2200" kern="100" dirty="0">
                <a:ea typeface="Calibri" panose="020F0502020204030204" pitchFamily="34" charset="0"/>
                <a:cs typeface="Open Sans" panose="020B0606030504020204" pitchFamily="34" charset="0"/>
              </a:rPr>
              <a:t>Suitable for residential use</a:t>
            </a:r>
          </a:p>
          <a:p>
            <a:pPr marL="285750" indent="-285750">
              <a:spcBef>
                <a:spcPts val="1200"/>
              </a:spcBef>
              <a:buFont typeface="Arial" panose="020B0604020202020204" pitchFamily="34" charset="0"/>
              <a:buChar char="•"/>
            </a:pPr>
            <a:r>
              <a:rPr lang="en-US" sz="2200" kern="100" dirty="0">
                <a:ea typeface="Calibri" panose="020F0502020204030204" pitchFamily="34" charset="0"/>
                <a:cs typeface="Open Sans" panose="020B0606030504020204" pitchFamily="34" charset="0"/>
              </a:rPr>
              <a:t>Swan Island Dahlia Farm is an important social, cultural, and economic institution</a:t>
            </a:r>
          </a:p>
        </p:txBody>
      </p:sp>
      <p:pic>
        <p:nvPicPr>
          <p:cNvPr id="6" name="Picture 5">
            <a:extLst>
              <a:ext uri="{FF2B5EF4-FFF2-40B4-BE49-F238E27FC236}">
                <a16:creationId xmlns:a16="http://schemas.microsoft.com/office/drawing/2014/main" id="{8BE077BF-719D-2E16-C03F-3017FDB432F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77050" y="0"/>
            <a:ext cx="5314950" cy="6858000"/>
          </a:xfrm>
          <a:prstGeom prst="rect">
            <a:avLst/>
          </a:prstGeom>
        </p:spPr>
      </p:pic>
      <p:sp>
        <p:nvSpPr>
          <p:cNvPr id="4" name="Slide Number Placeholder 3">
            <a:extLst>
              <a:ext uri="{FF2B5EF4-FFF2-40B4-BE49-F238E27FC236}">
                <a16:creationId xmlns:a16="http://schemas.microsoft.com/office/drawing/2014/main" id="{7EB878EA-0277-FA08-E003-0F46FDA049AB}"/>
              </a:ext>
            </a:extLst>
          </p:cNvPr>
          <p:cNvSpPr>
            <a:spLocks noGrp="1"/>
          </p:cNvSpPr>
          <p:nvPr>
            <p:ph type="sldNum" sz="quarter" idx="12"/>
          </p:nvPr>
        </p:nvSpPr>
        <p:spPr/>
        <p:txBody>
          <a:bodyPr/>
          <a:lstStyle/>
          <a:p>
            <a:fld id="{C63A5F1C-8267-42C6-BF4A-E2B39A718BCD}" type="slidenum">
              <a:rPr lang="en-US" smtClean="0"/>
              <a:t>21</a:t>
            </a:fld>
            <a:endParaRPr lang="en-US" dirty="0"/>
          </a:p>
        </p:txBody>
      </p:sp>
      <p:sp>
        <p:nvSpPr>
          <p:cNvPr id="9" name="Oval 8">
            <a:extLst>
              <a:ext uri="{FF2B5EF4-FFF2-40B4-BE49-F238E27FC236}">
                <a16:creationId xmlns:a16="http://schemas.microsoft.com/office/drawing/2014/main" id="{76058087-5A2A-FD9C-3C5D-4D8C49A8D9FD}"/>
              </a:ext>
            </a:extLst>
          </p:cNvPr>
          <p:cNvSpPr/>
          <p:nvPr/>
        </p:nvSpPr>
        <p:spPr>
          <a:xfrm>
            <a:off x="7371566" y="1892897"/>
            <a:ext cx="605605" cy="661721"/>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643545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183A0B-2A15-C6CA-7148-276179CE6D58}"/>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03BE4B98-0E6A-2B04-E2D6-B26395B2CC02}"/>
              </a:ext>
            </a:extLst>
          </p:cNvPr>
          <p:cNvSpPr/>
          <p:nvPr/>
        </p:nvSpPr>
        <p:spPr>
          <a:xfrm>
            <a:off x="0" y="6125028"/>
            <a:ext cx="12192000" cy="732972"/>
          </a:xfrm>
          <a:prstGeom prst="rect">
            <a:avLst/>
          </a:prstGeom>
          <a:solidFill>
            <a:srgbClr val="769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00000"/>
              </a:solidFill>
            </a:endParaRPr>
          </a:p>
        </p:txBody>
      </p:sp>
      <p:sp>
        <p:nvSpPr>
          <p:cNvPr id="2" name="TextBox 1">
            <a:extLst>
              <a:ext uri="{FF2B5EF4-FFF2-40B4-BE49-F238E27FC236}">
                <a16:creationId xmlns:a16="http://schemas.microsoft.com/office/drawing/2014/main" id="{99057E8A-7B13-DD1D-0BBC-8DB191D0DCD7}"/>
              </a:ext>
            </a:extLst>
          </p:cNvPr>
          <p:cNvSpPr txBox="1"/>
          <p:nvPr/>
        </p:nvSpPr>
        <p:spPr>
          <a:xfrm>
            <a:off x="463282" y="405564"/>
            <a:ext cx="8281302" cy="661720"/>
          </a:xfrm>
          <a:prstGeom prst="rect">
            <a:avLst/>
          </a:prstGeom>
          <a:noFill/>
        </p:spPr>
        <p:txBody>
          <a:bodyPr wrap="square" rtlCol="0">
            <a:spAutoFit/>
          </a:bodyPr>
          <a:lstStyle/>
          <a:p>
            <a:r>
              <a:rPr lang="en-US" sz="3700" b="1" dirty="0">
                <a:solidFill>
                  <a:srgbClr val="769AAE"/>
                </a:solidFill>
              </a:rPr>
              <a:t>Subarea 5</a:t>
            </a:r>
          </a:p>
        </p:txBody>
      </p:sp>
      <p:sp>
        <p:nvSpPr>
          <p:cNvPr id="5" name="TextBox 4">
            <a:extLst>
              <a:ext uri="{FF2B5EF4-FFF2-40B4-BE49-F238E27FC236}">
                <a16:creationId xmlns:a16="http://schemas.microsoft.com/office/drawing/2014/main" id="{AF2B6CF7-527A-BB91-2504-0C3696EAB170}"/>
              </a:ext>
            </a:extLst>
          </p:cNvPr>
          <p:cNvSpPr txBox="1"/>
          <p:nvPr/>
        </p:nvSpPr>
        <p:spPr>
          <a:xfrm>
            <a:off x="228640" y="4463612"/>
            <a:ext cx="6566730" cy="769441"/>
          </a:xfrm>
          <a:prstGeom prst="rect">
            <a:avLst/>
          </a:prstGeom>
          <a:noFill/>
        </p:spPr>
        <p:txBody>
          <a:bodyPr wrap="square" rtlCol="0">
            <a:spAutoFit/>
          </a:bodyPr>
          <a:lstStyle/>
          <a:p>
            <a:pPr>
              <a:spcBef>
                <a:spcPts val="600"/>
              </a:spcBef>
            </a:pPr>
            <a:r>
              <a:rPr lang="en-US" sz="2200" b="1" dirty="0">
                <a:solidFill>
                  <a:srgbClr val="2B6082"/>
                </a:solidFill>
              </a:rPr>
              <a:t>Recommendation: </a:t>
            </a:r>
            <a:r>
              <a:rPr lang="en-US" sz="2200" dirty="0">
                <a:solidFill>
                  <a:srgbClr val="2B6082"/>
                </a:solidFill>
              </a:rPr>
              <a:t>Do not include any land from Subarea 5 into the Canby UGB.</a:t>
            </a:r>
          </a:p>
        </p:txBody>
      </p:sp>
      <p:sp>
        <p:nvSpPr>
          <p:cNvPr id="3" name="TextBox 2">
            <a:extLst>
              <a:ext uri="{FF2B5EF4-FFF2-40B4-BE49-F238E27FC236}">
                <a16:creationId xmlns:a16="http://schemas.microsoft.com/office/drawing/2014/main" id="{5B155A4E-AF74-08AF-79DB-B21BDBE50DDC}"/>
              </a:ext>
            </a:extLst>
          </p:cNvPr>
          <p:cNvSpPr txBox="1"/>
          <p:nvPr/>
        </p:nvSpPr>
        <p:spPr>
          <a:xfrm>
            <a:off x="463282" y="1246137"/>
            <a:ext cx="6332088" cy="2769989"/>
          </a:xfrm>
          <a:prstGeom prst="rect">
            <a:avLst/>
          </a:prstGeom>
          <a:noFill/>
        </p:spPr>
        <p:txBody>
          <a:bodyPr wrap="square" rtlCol="0">
            <a:spAutoFit/>
          </a:bodyPr>
          <a:lstStyle/>
          <a:p>
            <a:pPr marL="285750" indent="-285750">
              <a:spcBef>
                <a:spcPts val="1200"/>
              </a:spcBef>
              <a:buFont typeface="Arial" panose="020B0604020202020204" pitchFamily="34" charset="0"/>
              <a:buChar char="•"/>
            </a:pPr>
            <a:r>
              <a:rPr lang="en-US" sz="2200" kern="100" dirty="0">
                <a:ea typeface="Calibri" panose="020F0502020204030204" pitchFamily="34" charset="0"/>
                <a:cs typeface="Open Sans" panose="020B0606030504020204" pitchFamily="34" charset="0"/>
              </a:rPr>
              <a:t>392.5 acres; 186.2 constrained acres (Willamette River Greenway, 100-year floodplain, Title III Wetland)</a:t>
            </a:r>
          </a:p>
          <a:p>
            <a:pPr marL="285750" indent="-285750">
              <a:spcBef>
                <a:spcPts val="1200"/>
              </a:spcBef>
              <a:buFont typeface="Arial" panose="020B0604020202020204" pitchFamily="34" charset="0"/>
              <a:buChar char="•"/>
            </a:pPr>
            <a:r>
              <a:rPr lang="en-US" sz="2200" kern="100" dirty="0">
                <a:ea typeface="Calibri" panose="020F0502020204030204" pitchFamily="34" charset="0"/>
                <a:cs typeface="Open Sans" panose="020B0606030504020204" pitchFamily="34" charset="0"/>
              </a:rPr>
              <a:t>4</a:t>
            </a:r>
            <a:r>
              <a:rPr lang="en-US" sz="2200" kern="100" baseline="30000" dirty="0">
                <a:ea typeface="Calibri" panose="020F0502020204030204" pitchFamily="34" charset="0"/>
                <a:cs typeface="Open Sans" panose="020B0606030504020204" pitchFamily="34" charset="0"/>
              </a:rPr>
              <a:t>th</a:t>
            </a:r>
            <a:r>
              <a:rPr lang="en-US" sz="2200" kern="100" dirty="0">
                <a:ea typeface="Calibri" panose="020F0502020204030204" pitchFamily="34" charset="0"/>
                <a:cs typeface="Open Sans" panose="020B0606030504020204" pitchFamily="34" charset="0"/>
              </a:rPr>
              <a:t> (next) priority for UGB expansion</a:t>
            </a:r>
          </a:p>
          <a:p>
            <a:pPr marL="285750" indent="-285750">
              <a:spcBef>
                <a:spcPts val="1200"/>
              </a:spcBef>
              <a:buFont typeface="Arial" panose="020B0604020202020204" pitchFamily="34" charset="0"/>
              <a:buChar char="•"/>
            </a:pPr>
            <a:r>
              <a:rPr lang="en-US" sz="2200" kern="100" dirty="0">
                <a:ea typeface="Calibri" panose="020F0502020204030204" pitchFamily="34" charset="0"/>
                <a:cs typeface="Open Sans" panose="020B0606030504020204" pitchFamily="34" charset="0"/>
              </a:rPr>
              <a:t>Suitable for residential use , but cannot be included if entire residential need is accommodated in Subarea 1a</a:t>
            </a:r>
          </a:p>
        </p:txBody>
      </p:sp>
      <p:pic>
        <p:nvPicPr>
          <p:cNvPr id="6" name="Picture 5">
            <a:extLst>
              <a:ext uri="{FF2B5EF4-FFF2-40B4-BE49-F238E27FC236}">
                <a16:creationId xmlns:a16="http://schemas.microsoft.com/office/drawing/2014/main" id="{D42E0C5B-CEDB-5652-D3F4-D51F39CB214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77050" y="0"/>
            <a:ext cx="5314950" cy="6858000"/>
          </a:xfrm>
          <a:prstGeom prst="rect">
            <a:avLst/>
          </a:prstGeom>
        </p:spPr>
      </p:pic>
      <p:sp>
        <p:nvSpPr>
          <p:cNvPr id="4" name="Slide Number Placeholder 3">
            <a:extLst>
              <a:ext uri="{FF2B5EF4-FFF2-40B4-BE49-F238E27FC236}">
                <a16:creationId xmlns:a16="http://schemas.microsoft.com/office/drawing/2014/main" id="{0FE25FEE-20DF-4A39-1E21-6D86DB733C23}"/>
              </a:ext>
            </a:extLst>
          </p:cNvPr>
          <p:cNvSpPr>
            <a:spLocks noGrp="1"/>
          </p:cNvSpPr>
          <p:nvPr>
            <p:ph type="sldNum" sz="quarter" idx="12"/>
          </p:nvPr>
        </p:nvSpPr>
        <p:spPr/>
        <p:txBody>
          <a:bodyPr/>
          <a:lstStyle/>
          <a:p>
            <a:fld id="{C63A5F1C-8267-42C6-BF4A-E2B39A718BCD}" type="slidenum">
              <a:rPr lang="en-US" smtClean="0"/>
              <a:t>22</a:t>
            </a:fld>
            <a:endParaRPr lang="en-US" dirty="0"/>
          </a:p>
        </p:txBody>
      </p:sp>
      <p:sp>
        <p:nvSpPr>
          <p:cNvPr id="9" name="Oval 8">
            <a:extLst>
              <a:ext uri="{FF2B5EF4-FFF2-40B4-BE49-F238E27FC236}">
                <a16:creationId xmlns:a16="http://schemas.microsoft.com/office/drawing/2014/main" id="{A08DE536-E54F-B116-ED86-ACEBDE88E40A}"/>
              </a:ext>
            </a:extLst>
          </p:cNvPr>
          <p:cNvSpPr/>
          <p:nvPr/>
        </p:nvSpPr>
        <p:spPr>
          <a:xfrm>
            <a:off x="6877050" y="568459"/>
            <a:ext cx="1822276" cy="139080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446649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DB016E-60D4-DEB0-8C8F-F8A9FAD7C0BA}"/>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4E79A73-A823-8D4A-2A9F-DC5BE73D5F3A}"/>
              </a:ext>
            </a:extLst>
          </p:cNvPr>
          <p:cNvSpPr/>
          <p:nvPr/>
        </p:nvSpPr>
        <p:spPr>
          <a:xfrm>
            <a:off x="0" y="6125028"/>
            <a:ext cx="12192000" cy="732972"/>
          </a:xfrm>
          <a:prstGeom prst="rect">
            <a:avLst/>
          </a:prstGeom>
          <a:solidFill>
            <a:srgbClr val="769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00000"/>
              </a:solidFill>
            </a:endParaRPr>
          </a:p>
        </p:txBody>
      </p:sp>
      <p:sp>
        <p:nvSpPr>
          <p:cNvPr id="2" name="TextBox 1">
            <a:extLst>
              <a:ext uri="{FF2B5EF4-FFF2-40B4-BE49-F238E27FC236}">
                <a16:creationId xmlns:a16="http://schemas.microsoft.com/office/drawing/2014/main" id="{E88FD7DA-F63A-D5DF-D05B-49781B98F4D6}"/>
              </a:ext>
            </a:extLst>
          </p:cNvPr>
          <p:cNvSpPr txBox="1"/>
          <p:nvPr/>
        </p:nvSpPr>
        <p:spPr>
          <a:xfrm>
            <a:off x="463282" y="383022"/>
            <a:ext cx="8281302" cy="661720"/>
          </a:xfrm>
          <a:prstGeom prst="rect">
            <a:avLst/>
          </a:prstGeom>
          <a:noFill/>
        </p:spPr>
        <p:txBody>
          <a:bodyPr wrap="square" rtlCol="0">
            <a:spAutoFit/>
          </a:bodyPr>
          <a:lstStyle/>
          <a:p>
            <a:r>
              <a:rPr lang="en-US" sz="3700" b="1" dirty="0">
                <a:solidFill>
                  <a:srgbClr val="769AAE"/>
                </a:solidFill>
              </a:rPr>
              <a:t>Subarea 6</a:t>
            </a:r>
          </a:p>
        </p:txBody>
      </p:sp>
      <p:sp>
        <p:nvSpPr>
          <p:cNvPr id="5" name="TextBox 4">
            <a:extLst>
              <a:ext uri="{FF2B5EF4-FFF2-40B4-BE49-F238E27FC236}">
                <a16:creationId xmlns:a16="http://schemas.microsoft.com/office/drawing/2014/main" id="{A5D5B9EA-4427-C863-9039-C94D9138A720}"/>
              </a:ext>
            </a:extLst>
          </p:cNvPr>
          <p:cNvSpPr txBox="1"/>
          <p:nvPr/>
        </p:nvSpPr>
        <p:spPr>
          <a:xfrm>
            <a:off x="181778" y="4527374"/>
            <a:ext cx="6513494" cy="769441"/>
          </a:xfrm>
          <a:prstGeom prst="rect">
            <a:avLst/>
          </a:prstGeom>
          <a:noFill/>
        </p:spPr>
        <p:txBody>
          <a:bodyPr wrap="square" rtlCol="0">
            <a:spAutoFit/>
          </a:bodyPr>
          <a:lstStyle/>
          <a:p>
            <a:pPr>
              <a:spcBef>
                <a:spcPts val="600"/>
              </a:spcBef>
            </a:pPr>
            <a:r>
              <a:rPr lang="en-US" sz="2200" b="1" dirty="0">
                <a:solidFill>
                  <a:srgbClr val="2B6082"/>
                </a:solidFill>
              </a:rPr>
              <a:t>Recommendation: </a:t>
            </a:r>
            <a:r>
              <a:rPr lang="en-US" sz="2200" dirty="0">
                <a:solidFill>
                  <a:srgbClr val="2B6082"/>
                </a:solidFill>
              </a:rPr>
              <a:t>Do not include any land from Subarea 6 into the Canby UGB.</a:t>
            </a:r>
          </a:p>
        </p:txBody>
      </p:sp>
      <p:sp>
        <p:nvSpPr>
          <p:cNvPr id="3" name="TextBox 2">
            <a:extLst>
              <a:ext uri="{FF2B5EF4-FFF2-40B4-BE49-F238E27FC236}">
                <a16:creationId xmlns:a16="http://schemas.microsoft.com/office/drawing/2014/main" id="{08DB30AC-526F-6DEA-8F73-14A3D230DD61}"/>
              </a:ext>
            </a:extLst>
          </p:cNvPr>
          <p:cNvSpPr txBox="1"/>
          <p:nvPr/>
        </p:nvSpPr>
        <p:spPr>
          <a:xfrm>
            <a:off x="463282" y="1277452"/>
            <a:ext cx="6338351" cy="2769989"/>
          </a:xfrm>
          <a:prstGeom prst="rect">
            <a:avLst/>
          </a:prstGeom>
          <a:noFill/>
        </p:spPr>
        <p:txBody>
          <a:bodyPr wrap="square" rtlCol="0">
            <a:spAutoFit/>
          </a:bodyPr>
          <a:lstStyle/>
          <a:p>
            <a:pPr marL="285750" indent="-285750">
              <a:spcBef>
                <a:spcPts val="1200"/>
              </a:spcBef>
              <a:buFont typeface="Arial" panose="020B0604020202020204" pitchFamily="34" charset="0"/>
              <a:buChar char="•"/>
            </a:pPr>
            <a:r>
              <a:rPr lang="en-US" sz="2200" kern="100" dirty="0">
                <a:ea typeface="Calibri" panose="020F0502020204030204" pitchFamily="34" charset="0"/>
                <a:cs typeface="Open Sans" panose="020B0606030504020204" pitchFamily="34" charset="0"/>
              </a:rPr>
              <a:t>345.8 acres; 52.9 constrained acres (Slopes &gt; 10%, 100-Year Floodplain, Title III Wetland, Willamette River Greenway)</a:t>
            </a:r>
          </a:p>
          <a:p>
            <a:pPr marL="285750" indent="-285750">
              <a:spcBef>
                <a:spcPts val="1200"/>
              </a:spcBef>
              <a:buFont typeface="Arial" panose="020B0604020202020204" pitchFamily="34" charset="0"/>
              <a:buChar char="•"/>
            </a:pPr>
            <a:r>
              <a:rPr lang="en-US" sz="2200" kern="100" dirty="0">
                <a:ea typeface="Calibri" panose="020F0502020204030204" pitchFamily="34" charset="0"/>
                <a:cs typeface="Open Sans" panose="020B0606030504020204" pitchFamily="34" charset="0"/>
              </a:rPr>
              <a:t>4</a:t>
            </a:r>
            <a:r>
              <a:rPr lang="en-US" sz="2200" kern="100" baseline="30000" dirty="0">
                <a:ea typeface="Calibri" panose="020F0502020204030204" pitchFamily="34" charset="0"/>
                <a:cs typeface="Open Sans" panose="020B0606030504020204" pitchFamily="34" charset="0"/>
              </a:rPr>
              <a:t>th</a:t>
            </a:r>
            <a:r>
              <a:rPr lang="en-US" sz="2200" kern="100" dirty="0">
                <a:ea typeface="Calibri" panose="020F0502020204030204" pitchFamily="34" charset="0"/>
                <a:cs typeface="Open Sans" panose="020B0606030504020204" pitchFamily="34" charset="0"/>
              </a:rPr>
              <a:t> (next) priority for UGB expansion</a:t>
            </a:r>
          </a:p>
          <a:p>
            <a:pPr marL="285750" indent="-285750">
              <a:spcBef>
                <a:spcPts val="1200"/>
              </a:spcBef>
              <a:buFont typeface="Arial" panose="020B0604020202020204" pitchFamily="34" charset="0"/>
              <a:buChar char="•"/>
            </a:pPr>
            <a:r>
              <a:rPr lang="en-US" sz="2200" kern="100" dirty="0">
                <a:ea typeface="Calibri" panose="020F0502020204030204" pitchFamily="34" charset="0"/>
                <a:cs typeface="Open Sans" panose="020B0606030504020204" pitchFamily="34" charset="0"/>
              </a:rPr>
              <a:t>Suitable for residential use , but cannot be included if entire residential need is accommodated in Subarea 1a</a:t>
            </a:r>
          </a:p>
        </p:txBody>
      </p:sp>
      <p:pic>
        <p:nvPicPr>
          <p:cNvPr id="6" name="Picture 5">
            <a:extLst>
              <a:ext uri="{FF2B5EF4-FFF2-40B4-BE49-F238E27FC236}">
                <a16:creationId xmlns:a16="http://schemas.microsoft.com/office/drawing/2014/main" id="{6A0C91CB-99DA-F93F-3F07-0E812A32D0B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77050" y="0"/>
            <a:ext cx="5314950" cy="6858000"/>
          </a:xfrm>
          <a:prstGeom prst="rect">
            <a:avLst/>
          </a:prstGeom>
        </p:spPr>
      </p:pic>
      <p:sp>
        <p:nvSpPr>
          <p:cNvPr id="4" name="Slide Number Placeholder 3">
            <a:extLst>
              <a:ext uri="{FF2B5EF4-FFF2-40B4-BE49-F238E27FC236}">
                <a16:creationId xmlns:a16="http://schemas.microsoft.com/office/drawing/2014/main" id="{45D416A5-A7CA-54A2-8E6D-2F26BE53C033}"/>
              </a:ext>
            </a:extLst>
          </p:cNvPr>
          <p:cNvSpPr>
            <a:spLocks noGrp="1"/>
          </p:cNvSpPr>
          <p:nvPr>
            <p:ph type="sldNum" sz="quarter" idx="12"/>
          </p:nvPr>
        </p:nvSpPr>
        <p:spPr/>
        <p:txBody>
          <a:bodyPr/>
          <a:lstStyle/>
          <a:p>
            <a:fld id="{C63A5F1C-8267-42C6-BF4A-E2B39A718BCD}" type="slidenum">
              <a:rPr lang="en-US" smtClean="0"/>
              <a:t>23</a:t>
            </a:fld>
            <a:endParaRPr lang="en-US" dirty="0"/>
          </a:p>
        </p:txBody>
      </p:sp>
      <p:sp>
        <p:nvSpPr>
          <p:cNvPr id="9" name="Oval 8">
            <a:extLst>
              <a:ext uri="{FF2B5EF4-FFF2-40B4-BE49-F238E27FC236}">
                <a16:creationId xmlns:a16="http://schemas.microsoft.com/office/drawing/2014/main" id="{CC8A2C6B-1C6E-F92C-543C-9C4D09ED0A43}"/>
              </a:ext>
            </a:extLst>
          </p:cNvPr>
          <p:cNvSpPr/>
          <p:nvPr/>
        </p:nvSpPr>
        <p:spPr>
          <a:xfrm>
            <a:off x="8361122" y="0"/>
            <a:ext cx="1189973" cy="2066795"/>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311463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F864C-2316-B2C6-E444-423D7B732C35}"/>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874A5986-6DBE-0A2E-B58B-AC0E8C5A4EA2}"/>
              </a:ext>
            </a:extLst>
          </p:cNvPr>
          <p:cNvSpPr/>
          <p:nvPr/>
        </p:nvSpPr>
        <p:spPr>
          <a:xfrm>
            <a:off x="0" y="6125028"/>
            <a:ext cx="12192000" cy="732972"/>
          </a:xfrm>
          <a:prstGeom prst="rect">
            <a:avLst/>
          </a:prstGeom>
          <a:solidFill>
            <a:srgbClr val="769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00000"/>
              </a:solidFill>
            </a:endParaRPr>
          </a:p>
        </p:txBody>
      </p:sp>
      <p:sp>
        <p:nvSpPr>
          <p:cNvPr id="2" name="TextBox 1">
            <a:extLst>
              <a:ext uri="{FF2B5EF4-FFF2-40B4-BE49-F238E27FC236}">
                <a16:creationId xmlns:a16="http://schemas.microsoft.com/office/drawing/2014/main" id="{05046EE9-8DBD-7901-FEE8-367019DFCAA4}"/>
              </a:ext>
            </a:extLst>
          </p:cNvPr>
          <p:cNvSpPr txBox="1"/>
          <p:nvPr/>
        </p:nvSpPr>
        <p:spPr>
          <a:xfrm>
            <a:off x="525912" y="350726"/>
            <a:ext cx="8281302" cy="661720"/>
          </a:xfrm>
          <a:prstGeom prst="rect">
            <a:avLst/>
          </a:prstGeom>
          <a:noFill/>
        </p:spPr>
        <p:txBody>
          <a:bodyPr wrap="square" rtlCol="0">
            <a:spAutoFit/>
          </a:bodyPr>
          <a:lstStyle/>
          <a:p>
            <a:r>
              <a:rPr lang="en-US" sz="3700" b="1" dirty="0">
                <a:solidFill>
                  <a:srgbClr val="769AAE"/>
                </a:solidFill>
              </a:rPr>
              <a:t>Subarea 7</a:t>
            </a:r>
          </a:p>
        </p:txBody>
      </p:sp>
      <p:sp>
        <p:nvSpPr>
          <p:cNvPr id="5" name="TextBox 4">
            <a:extLst>
              <a:ext uri="{FF2B5EF4-FFF2-40B4-BE49-F238E27FC236}">
                <a16:creationId xmlns:a16="http://schemas.microsoft.com/office/drawing/2014/main" id="{77FC8B1A-F6E4-720A-C9A2-765FEFA72626}"/>
              </a:ext>
            </a:extLst>
          </p:cNvPr>
          <p:cNvSpPr txBox="1"/>
          <p:nvPr/>
        </p:nvSpPr>
        <p:spPr>
          <a:xfrm>
            <a:off x="174130" y="3466186"/>
            <a:ext cx="6637027" cy="1446550"/>
          </a:xfrm>
          <a:prstGeom prst="rect">
            <a:avLst/>
          </a:prstGeom>
          <a:noFill/>
        </p:spPr>
        <p:txBody>
          <a:bodyPr wrap="square" rtlCol="0">
            <a:spAutoFit/>
          </a:bodyPr>
          <a:lstStyle/>
          <a:p>
            <a:pPr>
              <a:spcBef>
                <a:spcPts val="600"/>
              </a:spcBef>
            </a:pPr>
            <a:r>
              <a:rPr lang="en-US" sz="2200" b="1" dirty="0">
                <a:solidFill>
                  <a:srgbClr val="2B6082"/>
                </a:solidFill>
              </a:rPr>
              <a:t>Recommendation:</a:t>
            </a:r>
            <a:r>
              <a:rPr lang="en-US" sz="2200" dirty="0">
                <a:solidFill>
                  <a:srgbClr val="2B6082"/>
                </a:solidFill>
              </a:rPr>
              <a:t> Include Subarea 7 (40.5 acres) to the UGB, including 38.7 unconstrained acres to accommodate a portion of the employment land deficit. Subarea 7 could also include parks.</a:t>
            </a:r>
          </a:p>
        </p:txBody>
      </p:sp>
      <p:sp>
        <p:nvSpPr>
          <p:cNvPr id="3" name="TextBox 2">
            <a:extLst>
              <a:ext uri="{FF2B5EF4-FFF2-40B4-BE49-F238E27FC236}">
                <a16:creationId xmlns:a16="http://schemas.microsoft.com/office/drawing/2014/main" id="{ADA0E1DD-F316-5A4D-3272-20FFDCDB3931}"/>
              </a:ext>
            </a:extLst>
          </p:cNvPr>
          <p:cNvSpPr txBox="1"/>
          <p:nvPr/>
        </p:nvSpPr>
        <p:spPr>
          <a:xfrm>
            <a:off x="525912" y="1117882"/>
            <a:ext cx="5805995" cy="1908215"/>
          </a:xfrm>
          <a:prstGeom prst="rect">
            <a:avLst/>
          </a:prstGeom>
          <a:noFill/>
        </p:spPr>
        <p:txBody>
          <a:bodyPr wrap="square" rtlCol="0">
            <a:spAutoFit/>
          </a:bodyPr>
          <a:lstStyle/>
          <a:p>
            <a:pPr marL="285750" indent="-285750">
              <a:spcBef>
                <a:spcPts val="1200"/>
              </a:spcBef>
              <a:buFont typeface="Arial" panose="020B0604020202020204" pitchFamily="34" charset="0"/>
              <a:buChar char="•"/>
            </a:pPr>
            <a:r>
              <a:rPr lang="en-US" sz="2200" kern="100" dirty="0">
                <a:ea typeface="Calibri" panose="020F0502020204030204" pitchFamily="34" charset="0"/>
                <a:cs typeface="Open Sans" panose="020B0606030504020204" pitchFamily="34" charset="0"/>
              </a:rPr>
              <a:t>40.5 acres; 1.8 constrained acres (Slope &gt; 10%)</a:t>
            </a:r>
          </a:p>
          <a:p>
            <a:pPr marL="285750" indent="-285750">
              <a:spcBef>
                <a:spcPts val="1200"/>
              </a:spcBef>
              <a:buFont typeface="Arial" panose="020B0604020202020204" pitchFamily="34" charset="0"/>
              <a:buChar char="•"/>
            </a:pPr>
            <a:r>
              <a:rPr lang="en-US" sz="2200" kern="100" dirty="0">
                <a:ea typeface="Calibri" panose="020F0502020204030204" pitchFamily="34" charset="0"/>
                <a:cs typeface="Open Sans" panose="020B0606030504020204" pitchFamily="34" charset="0"/>
              </a:rPr>
              <a:t>4</a:t>
            </a:r>
            <a:r>
              <a:rPr lang="en-US" sz="2200" kern="100" baseline="30000" dirty="0">
                <a:ea typeface="Calibri" panose="020F0502020204030204" pitchFamily="34" charset="0"/>
                <a:cs typeface="Open Sans" panose="020B0606030504020204" pitchFamily="34" charset="0"/>
              </a:rPr>
              <a:t>th</a:t>
            </a:r>
            <a:r>
              <a:rPr lang="en-US" sz="2200" kern="100" dirty="0">
                <a:ea typeface="Calibri" panose="020F0502020204030204" pitchFamily="34" charset="0"/>
                <a:cs typeface="Open Sans" panose="020B0606030504020204" pitchFamily="34" charset="0"/>
              </a:rPr>
              <a:t> (next) priority for UGB expansion</a:t>
            </a:r>
          </a:p>
          <a:p>
            <a:pPr marL="285750" indent="-285750">
              <a:spcBef>
                <a:spcPts val="1200"/>
              </a:spcBef>
              <a:buFont typeface="Arial" panose="020B0604020202020204" pitchFamily="34" charset="0"/>
              <a:buChar char="•"/>
            </a:pPr>
            <a:r>
              <a:rPr lang="en-US" sz="2200" kern="100" dirty="0">
                <a:ea typeface="Calibri" panose="020F0502020204030204" pitchFamily="34" charset="0"/>
                <a:cs typeface="Open Sans" panose="020B0606030504020204" pitchFamily="34" charset="0"/>
              </a:rPr>
              <a:t>Suitable for residential or employment uses</a:t>
            </a:r>
          </a:p>
          <a:p>
            <a:pPr marL="285750" indent="-285750">
              <a:spcBef>
                <a:spcPts val="1200"/>
              </a:spcBef>
              <a:buFont typeface="Arial" panose="020B0604020202020204" pitchFamily="34" charset="0"/>
              <a:buChar char="•"/>
            </a:pPr>
            <a:r>
              <a:rPr lang="en-US" sz="2200" kern="100" dirty="0">
                <a:ea typeface="Calibri" panose="020F0502020204030204" pitchFamily="34" charset="0"/>
                <a:cs typeface="Open Sans" panose="020B0606030504020204" pitchFamily="34" charset="0"/>
              </a:rPr>
              <a:t>Adjacent to Subarea 1b</a:t>
            </a:r>
          </a:p>
        </p:txBody>
      </p:sp>
      <p:pic>
        <p:nvPicPr>
          <p:cNvPr id="7" name="Picture 6">
            <a:extLst>
              <a:ext uri="{FF2B5EF4-FFF2-40B4-BE49-F238E27FC236}">
                <a16:creationId xmlns:a16="http://schemas.microsoft.com/office/drawing/2014/main" id="{A3DD3231-58B1-BF75-3E4A-CE72B696008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77050" y="0"/>
            <a:ext cx="5314950" cy="6858000"/>
          </a:xfrm>
          <a:prstGeom prst="rect">
            <a:avLst/>
          </a:prstGeom>
        </p:spPr>
      </p:pic>
      <p:sp>
        <p:nvSpPr>
          <p:cNvPr id="4" name="Slide Number Placeholder 3">
            <a:extLst>
              <a:ext uri="{FF2B5EF4-FFF2-40B4-BE49-F238E27FC236}">
                <a16:creationId xmlns:a16="http://schemas.microsoft.com/office/drawing/2014/main" id="{2DAA9F0E-14DE-3445-188E-7549E57075B1}"/>
              </a:ext>
            </a:extLst>
          </p:cNvPr>
          <p:cNvSpPr>
            <a:spLocks noGrp="1"/>
          </p:cNvSpPr>
          <p:nvPr>
            <p:ph type="sldNum" sz="quarter" idx="12"/>
          </p:nvPr>
        </p:nvSpPr>
        <p:spPr/>
        <p:txBody>
          <a:bodyPr/>
          <a:lstStyle/>
          <a:p>
            <a:fld id="{C63A5F1C-8267-42C6-BF4A-E2B39A718BCD}" type="slidenum">
              <a:rPr lang="en-US" smtClean="0"/>
              <a:t>24</a:t>
            </a:fld>
            <a:endParaRPr lang="en-US" dirty="0"/>
          </a:p>
        </p:txBody>
      </p:sp>
      <p:sp>
        <p:nvSpPr>
          <p:cNvPr id="9" name="Oval 8">
            <a:extLst>
              <a:ext uri="{FF2B5EF4-FFF2-40B4-BE49-F238E27FC236}">
                <a16:creationId xmlns:a16="http://schemas.microsoft.com/office/drawing/2014/main" id="{2EF4FEF0-5134-B911-92FD-FAAF405481BA}"/>
              </a:ext>
            </a:extLst>
          </p:cNvPr>
          <p:cNvSpPr/>
          <p:nvPr/>
        </p:nvSpPr>
        <p:spPr>
          <a:xfrm>
            <a:off x="11248372" y="1496860"/>
            <a:ext cx="636921" cy="65301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423402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2D9030-7984-1619-3532-01C6E2F029D5}"/>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13AEC688-1333-2A96-66D5-03CF801BDD3C}"/>
              </a:ext>
            </a:extLst>
          </p:cNvPr>
          <p:cNvSpPr/>
          <p:nvPr/>
        </p:nvSpPr>
        <p:spPr>
          <a:xfrm>
            <a:off x="0" y="6125028"/>
            <a:ext cx="12192000" cy="732972"/>
          </a:xfrm>
          <a:prstGeom prst="rect">
            <a:avLst/>
          </a:prstGeom>
          <a:solidFill>
            <a:srgbClr val="769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00000"/>
              </a:solidFill>
            </a:endParaRPr>
          </a:p>
        </p:txBody>
      </p:sp>
      <p:sp>
        <p:nvSpPr>
          <p:cNvPr id="2" name="TextBox 1">
            <a:extLst>
              <a:ext uri="{FF2B5EF4-FFF2-40B4-BE49-F238E27FC236}">
                <a16:creationId xmlns:a16="http://schemas.microsoft.com/office/drawing/2014/main" id="{DE63CEEB-B47E-AC1C-1FAD-443CD7FFEF31}"/>
              </a:ext>
            </a:extLst>
          </p:cNvPr>
          <p:cNvSpPr txBox="1"/>
          <p:nvPr/>
        </p:nvSpPr>
        <p:spPr>
          <a:xfrm>
            <a:off x="488334" y="383022"/>
            <a:ext cx="8281302" cy="661720"/>
          </a:xfrm>
          <a:prstGeom prst="rect">
            <a:avLst/>
          </a:prstGeom>
          <a:noFill/>
        </p:spPr>
        <p:txBody>
          <a:bodyPr wrap="square" rtlCol="0">
            <a:spAutoFit/>
          </a:bodyPr>
          <a:lstStyle/>
          <a:p>
            <a:r>
              <a:rPr lang="en-US" sz="3700" b="1" dirty="0">
                <a:solidFill>
                  <a:srgbClr val="769AAE"/>
                </a:solidFill>
              </a:rPr>
              <a:t>Subarea 8</a:t>
            </a:r>
          </a:p>
        </p:txBody>
      </p:sp>
      <p:sp>
        <p:nvSpPr>
          <p:cNvPr id="5" name="TextBox 4">
            <a:extLst>
              <a:ext uri="{FF2B5EF4-FFF2-40B4-BE49-F238E27FC236}">
                <a16:creationId xmlns:a16="http://schemas.microsoft.com/office/drawing/2014/main" id="{327B0902-D525-6D9F-B236-7D3D85F8F5C2}"/>
              </a:ext>
            </a:extLst>
          </p:cNvPr>
          <p:cNvSpPr txBox="1"/>
          <p:nvPr/>
        </p:nvSpPr>
        <p:spPr>
          <a:xfrm>
            <a:off x="325496" y="3472841"/>
            <a:ext cx="5893677" cy="1785104"/>
          </a:xfrm>
          <a:prstGeom prst="rect">
            <a:avLst/>
          </a:prstGeom>
          <a:noFill/>
        </p:spPr>
        <p:txBody>
          <a:bodyPr wrap="square" rtlCol="0">
            <a:spAutoFit/>
          </a:bodyPr>
          <a:lstStyle/>
          <a:p>
            <a:pPr>
              <a:spcBef>
                <a:spcPts val="600"/>
              </a:spcBef>
            </a:pPr>
            <a:r>
              <a:rPr lang="en-US" sz="2200" b="1" dirty="0">
                <a:solidFill>
                  <a:srgbClr val="2B6082"/>
                </a:solidFill>
              </a:rPr>
              <a:t>Recommendation:</a:t>
            </a:r>
            <a:r>
              <a:rPr lang="en-US" sz="2200" dirty="0">
                <a:solidFill>
                  <a:srgbClr val="2B6082"/>
                </a:solidFill>
              </a:rPr>
              <a:t> Include subarea 8 (227.9 acres) to the UGB, including 213.5 unconstrained acres to accommodate a portion of the employment land deficit. Subarea 8 could also include parks.</a:t>
            </a:r>
          </a:p>
        </p:txBody>
      </p:sp>
      <p:sp>
        <p:nvSpPr>
          <p:cNvPr id="3" name="TextBox 2">
            <a:extLst>
              <a:ext uri="{FF2B5EF4-FFF2-40B4-BE49-F238E27FC236}">
                <a16:creationId xmlns:a16="http://schemas.microsoft.com/office/drawing/2014/main" id="{84AB0AEC-5BFD-5756-B7F5-8B6EDB3F6511}"/>
              </a:ext>
            </a:extLst>
          </p:cNvPr>
          <p:cNvSpPr txBox="1"/>
          <p:nvPr/>
        </p:nvSpPr>
        <p:spPr>
          <a:xfrm>
            <a:off x="488334" y="1269371"/>
            <a:ext cx="6137934" cy="1754326"/>
          </a:xfrm>
          <a:prstGeom prst="rect">
            <a:avLst/>
          </a:prstGeom>
          <a:noFill/>
        </p:spPr>
        <p:txBody>
          <a:bodyPr wrap="square" rtlCol="0">
            <a:spAutoFit/>
          </a:bodyPr>
          <a:lstStyle/>
          <a:p>
            <a:pPr marL="285750" indent="-285750">
              <a:spcBef>
                <a:spcPts val="1200"/>
              </a:spcBef>
              <a:buFont typeface="Arial" panose="020B0604020202020204" pitchFamily="34" charset="0"/>
              <a:buChar char="•"/>
            </a:pPr>
            <a:r>
              <a:rPr lang="en-US" sz="2200" kern="100" dirty="0">
                <a:ea typeface="Calibri" panose="020F0502020204030204" pitchFamily="34" charset="0"/>
                <a:cs typeface="Open Sans" panose="020B0606030504020204" pitchFamily="34" charset="0"/>
              </a:rPr>
              <a:t>227.9 acres; 14.5 constrained acres (Historic Landmark, Slope &gt; 10%)</a:t>
            </a:r>
          </a:p>
          <a:p>
            <a:pPr marL="285750" indent="-285750">
              <a:spcBef>
                <a:spcPts val="1200"/>
              </a:spcBef>
              <a:buFont typeface="Arial" panose="020B0604020202020204" pitchFamily="34" charset="0"/>
              <a:buChar char="•"/>
            </a:pPr>
            <a:r>
              <a:rPr lang="en-US" sz="2200" kern="100" dirty="0">
                <a:ea typeface="Calibri" panose="020F0502020204030204" pitchFamily="34" charset="0"/>
                <a:cs typeface="Open Sans" panose="020B0606030504020204" pitchFamily="34" charset="0"/>
              </a:rPr>
              <a:t>4</a:t>
            </a:r>
            <a:r>
              <a:rPr lang="en-US" sz="2200" kern="100" baseline="30000" dirty="0">
                <a:ea typeface="Calibri" panose="020F0502020204030204" pitchFamily="34" charset="0"/>
                <a:cs typeface="Open Sans" panose="020B0606030504020204" pitchFamily="34" charset="0"/>
              </a:rPr>
              <a:t>th</a:t>
            </a:r>
            <a:r>
              <a:rPr lang="en-US" sz="2200" kern="100" dirty="0">
                <a:ea typeface="Calibri" panose="020F0502020204030204" pitchFamily="34" charset="0"/>
                <a:cs typeface="Open Sans" panose="020B0606030504020204" pitchFamily="34" charset="0"/>
              </a:rPr>
              <a:t> (next) priority for UGB expansion</a:t>
            </a:r>
          </a:p>
          <a:p>
            <a:pPr marL="285750" indent="-285750">
              <a:spcBef>
                <a:spcPts val="1200"/>
              </a:spcBef>
              <a:buFont typeface="Arial" panose="020B0604020202020204" pitchFamily="34" charset="0"/>
              <a:buChar char="•"/>
            </a:pPr>
            <a:r>
              <a:rPr lang="en-US" sz="2200" kern="100" dirty="0">
                <a:ea typeface="Calibri" panose="020F0502020204030204" pitchFamily="34" charset="0"/>
                <a:cs typeface="Open Sans" panose="020B0606030504020204" pitchFamily="34" charset="0"/>
              </a:rPr>
              <a:t>Suitable for employment uses</a:t>
            </a:r>
          </a:p>
        </p:txBody>
      </p:sp>
      <p:pic>
        <p:nvPicPr>
          <p:cNvPr id="6" name="Picture 5">
            <a:extLst>
              <a:ext uri="{FF2B5EF4-FFF2-40B4-BE49-F238E27FC236}">
                <a16:creationId xmlns:a16="http://schemas.microsoft.com/office/drawing/2014/main" id="{8F6A874D-ED81-DA82-391B-734F3E02663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77050" y="0"/>
            <a:ext cx="5314950" cy="6858000"/>
          </a:xfrm>
          <a:prstGeom prst="rect">
            <a:avLst/>
          </a:prstGeom>
        </p:spPr>
      </p:pic>
      <p:sp>
        <p:nvSpPr>
          <p:cNvPr id="4" name="Slide Number Placeholder 3">
            <a:extLst>
              <a:ext uri="{FF2B5EF4-FFF2-40B4-BE49-F238E27FC236}">
                <a16:creationId xmlns:a16="http://schemas.microsoft.com/office/drawing/2014/main" id="{0C4F71F5-2275-186E-08E5-66F17E5171A2}"/>
              </a:ext>
            </a:extLst>
          </p:cNvPr>
          <p:cNvSpPr>
            <a:spLocks noGrp="1"/>
          </p:cNvSpPr>
          <p:nvPr>
            <p:ph type="sldNum" sz="quarter" idx="12"/>
          </p:nvPr>
        </p:nvSpPr>
        <p:spPr/>
        <p:txBody>
          <a:bodyPr/>
          <a:lstStyle/>
          <a:p>
            <a:fld id="{C63A5F1C-8267-42C6-BF4A-E2B39A718BCD}" type="slidenum">
              <a:rPr lang="en-US" smtClean="0"/>
              <a:t>25</a:t>
            </a:fld>
            <a:endParaRPr lang="en-US" dirty="0"/>
          </a:p>
        </p:txBody>
      </p:sp>
      <p:sp>
        <p:nvSpPr>
          <p:cNvPr id="9" name="Oval 8">
            <a:extLst>
              <a:ext uri="{FF2B5EF4-FFF2-40B4-BE49-F238E27FC236}">
                <a16:creationId xmlns:a16="http://schemas.microsoft.com/office/drawing/2014/main" id="{8C13237D-42C6-87C6-30D7-ECB7AA6FC11C}"/>
              </a:ext>
            </a:extLst>
          </p:cNvPr>
          <p:cNvSpPr/>
          <p:nvPr/>
        </p:nvSpPr>
        <p:spPr>
          <a:xfrm>
            <a:off x="11104322" y="2599151"/>
            <a:ext cx="1062626" cy="2087239"/>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514531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D9C3E0-5312-05CF-8847-4915E82E1D70}"/>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A5FAAE40-964B-8AE6-B732-268EEE14144C}"/>
              </a:ext>
            </a:extLst>
          </p:cNvPr>
          <p:cNvSpPr/>
          <p:nvPr/>
        </p:nvSpPr>
        <p:spPr>
          <a:xfrm>
            <a:off x="0" y="6125028"/>
            <a:ext cx="12192000" cy="732972"/>
          </a:xfrm>
          <a:prstGeom prst="rect">
            <a:avLst/>
          </a:prstGeom>
          <a:solidFill>
            <a:srgbClr val="769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00000"/>
              </a:solidFill>
            </a:endParaRPr>
          </a:p>
        </p:txBody>
      </p:sp>
      <p:sp>
        <p:nvSpPr>
          <p:cNvPr id="2" name="TextBox 1">
            <a:extLst>
              <a:ext uri="{FF2B5EF4-FFF2-40B4-BE49-F238E27FC236}">
                <a16:creationId xmlns:a16="http://schemas.microsoft.com/office/drawing/2014/main" id="{7E390321-0C65-0E0C-67B6-D82AEA0B0E6C}"/>
              </a:ext>
            </a:extLst>
          </p:cNvPr>
          <p:cNvSpPr txBox="1"/>
          <p:nvPr/>
        </p:nvSpPr>
        <p:spPr>
          <a:xfrm>
            <a:off x="469545" y="399642"/>
            <a:ext cx="8281302" cy="661720"/>
          </a:xfrm>
          <a:prstGeom prst="rect">
            <a:avLst/>
          </a:prstGeom>
          <a:noFill/>
        </p:spPr>
        <p:txBody>
          <a:bodyPr wrap="square" rtlCol="0">
            <a:spAutoFit/>
          </a:bodyPr>
          <a:lstStyle/>
          <a:p>
            <a:r>
              <a:rPr lang="en-US" sz="3700" b="1" dirty="0">
                <a:solidFill>
                  <a:srgbClr val="769AAE"/>
                </a:solidFill>
              </a:rPr>
              <a:t>Subarea 9</a:t>
            </a:r>
          </a:p>
        </p:txBody>
      </p:sp>
      <p:sp>
        <p:nvSpPr>
          <p:cNvPr id="5" name="TextBox 4">
            <a:extLst>
              <a:ext uri="{FF2B5EF4-FFF2-40B4-BE49-F238E27FC236}">
                <a16:creationId xmlns:a16="http://schemas.microsoft.com/office/drawing/2014/main" id="{2BBFABF6-5B55-5892-EDF5-8F7DEB2CE489}"/>
              </a:ext>
            </a:extLst>
          </p:cNvPr>
          <p:cNvSpPr txBox="1"/>
          <p:nvPr/>
        </p:nvSpPr>
        <p:spPr>
          <a:xfrm>
            <a:off x="244168" y="4024767"/>
            <a:ext cx="6388715" cy="1446550"/>
          </a:xfrm>
          <a:prstGeom prst="rect">
            <a:avLst/>
          </a:prstGeom>
          <a:noFill/>
        </p:spPr>
        <p:txBody>
          <a:bodyPr wrap="square" rtlCol="0">
            <a:spAutoFit/>
          </a:bodyPr>
          <a:lstStyle/>
          <a:p>
            <a:pPr>
              <a:spcBef>
                <a:spcPts val="600"/>
              </a:spcBef>
            </a:pPr>
            <a:r>
              <a:rPr lang="en-US" sz="2200" b="1" dirty="0">
                <a:solidFill>
                  <a:srgbClr val="2B6082"/>
                </a:solidFill>
              </a:rPr>
              <a:t>Recommendation:</a:t>
            </a:r>
            <a:r>
              <a:rPr lang="en-US" sz="2200" dirty="0">
                <a:solidFill>
                  <a:srgbClr val="2B6082"/>
                </a:solidFill>
              </a:rPr>
              <a:t> Include the northern portion of Subarea 9 (60.8 acres) to the UGB to accommodate a portion of the employment land deficit. Subarea 9 could also include parks.</a:t>
            </a:r>
          </a:p>
        </p:txBody>
      </p:sp>
      <p:sp>
        <p:nvSpPr>
          <p:cNvPr id="3" name="TextBox 2">
            <a:extLst>
              <a:ext uri="{FF2B5EF4-FFF2-40B4-BE49-F238E27FC236}">
                <a16:creationId xmlns:a16="http://schemas.microsoft.com/office/drawing/2014/main" id="{8AC73B2F-AE72-4046-F46A-6719342CF779}"/>
              </a:ext>
            </a:extLst>
          </p:cNvPr>
          <p:cNvSpPr txBox="1"/>
          <p:nvPr/>
        </p:nvSpPr>
        <p:spPr>
          <a:xfrm>
            <a:off x="469545" y="1182231"/>
            <a:ext cx="6294510" cy="1754326"/>
          </a:xfrm>
          <a:prstGeom prst="rect">
            <a:avLst/>
          </a:prstGeom>
          <a:noFill/>
        </p:spPr>
        <p:txBody>
          <a:bodyPr wrap="square" rtlCol="0">
            <a:spAutoFit/>
          </a:bodyPr>
          <a:lstStyle/>
          <a:p>
            <a:pPr marL="285750" indent="-285750">
              <a:spcBef>
                <a:spcPts val="1200"/>
              </a:spcBef>
              <a:buFont typeface="Arial" panose="020B0604020202020204" pitchFamily="34" charset="0"/>
              <a:buChar char="•"/>
            </a:pPr>
            <a:r>
              <a:rPr lang="en-US" sz="2200" kern="100" dirty="0">
                <a:ea typeface="Calibri" panose="020F0502020204030204" pitchFamily="34" charset="0"/>
                <a:cs typeface="Open Sans" panose="020B0606030504020204" pitchFamily="34" charset="0"/>
              </a:rPr>
              <a:t>112.0 acres; 43.1 constrained acres (Goal 5 Stream Buffer, 100-Year Floodplain)</a:t>
            </a:r>
          </a:p>
          <a:p>
            <a:pPr marL="285750" indent="-285750">
              <a:spcBef>
                <a:spcPts val="1200"/>
              </a:spcBef>
              <a:buFont typeface="Arial" panose="020B0604020202020204" pitchFamily="34" charset="0"/>
              <a:buChar char="•"/>
            </a:pPr>
            <a:r>
              <a:rPr lang="en-US" sz="2200" kern="100" dirty="0">
                <a:ea typeface="Calibri" panose="020F0502020204030204" pitchFamily="34" charset="0"/>
                <a:cs typeface="Open Sans" panose="020B0606030504020204" pitchFamily="34" charset="0"/>
              </a:rPr>
              <a:t>4</a:t>
            </a:r>
            <a:r>
              <a:rPr lang="en-US" sz="2200" kern="100" baseline="30000" dirty="0">
                <a:ea typeface="Calibri" panose="020F0502020204030204" pitchFamily="34" charset="0"/>
                <a:cs typeface="Open Sans" panose="020B0606030504020204" pitchFamily="34" charset="0"/>
              </a:rPr>
              <a:t>th</a:t>
            </a:r>
            <a:r>
              <a:rPr lang="en-US" sz="2200" kern="100" dirty="0">
                <a:ea typeface="Calibri" panose="020F0502020204030204" pitchFamily="34" charset="0"/>
                <a:cs typeface="Open Sans" panose="020B0606030504020204" pitchFamily="34" charset="0"/>
              </a:rPr>
              <a:t> (next) priority for UGB expansion</a:t>
            </a:r>
          </a:p>
          <a:p>
            <a:pPr marL="285750" indent="-285750">
              <a:spcBef>
                <a:spcPts val="1200"/>
              </a:spcBef>
              <a:buFont typeface="Arial" panose="020B0604020202020204" pitchFamily="34" charset="0"/>
              <a:buChar char="•"/>
            </a:pPr>
            <a:r>
              <a:rPr lang="en-US" sz="2200" kern="100" dirty="0">
                <a:ea typeface="Calibri" panose="020F0502020204030204" pitchFamily="34" charset="0"/>
                <a:cs typeface="Open Sans" panose="020B0606030504020204" pitchFamily="34" charset="0"/>
              </a:rPr>
              <a:t>Suitable for employment uses</a:t>
            </a:r>
          </a:p>
        </p:txBody>
      </p:sp>
      <p:pic>
        <p:nvPicPr>
          <p:cNvPr id="6" name="Picture 5">
            <a:extLst>
              <a:ext uri="{FF2B5EF4-FFF2-40B4-BE49-F238E27FC236}">
                <a16:creationId xmlns:a16="http://schemas.microsoft.com/office/drawing/2014/main" id="{B76644D5-16E3-73CD-377A-99421449C48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77050" y="0"/>
            <a:ext cx="5314950" cy="6858000"/>
          </a:xfrm>
          <a:prstGeom prst="rect">
            <a:avLst/>
          </a:prstGeom>
        </p:spPr>
      </p:pic>
      <p:sp>
        <p:nvSpPr>
          <p:cNvPr id="4" name="Slide Number Placeholder 3">
            <a:extLst>
              <a:ext uri="{FF2B5EF4-FFF2-40B4-BE49-F238E27FC236}">
                <a16:creationId xmlns:a16="http://schemas.microsoft.com/office/drawing/2014/main" id="{1BBF15D6-F6A8-BC7C-202C-28CC14FCEA10}"/>
              </a:ext>
            </a:extLst>
          </p:cNvPr>
          <p:cNvSpPr>
            <a:spLocks noGrp="1"/>
          </p:cNvSpPr>
          <p:nvPr>
            <p:ph type="sldNum" sz="quarter" idx="12"/>
          </p:nvPr>
        </p:nvSpPr>
        <p:spPr/>
        <p:txBody>
          <a:bodyPr/>
          <a:lstStyle/>
          <a:p>
            <a:fld id="{C63A5F1C-8267-42C6-BF4A-E2B39A718BCD}" type="slidenum">
              <a:rPr lang="en-US" smtClean="0"/>
              <a:t>26</a:t>
            </a:fld>
            <a:endParaRPr lang="en-US" dirty="0"/>
          </a:p>
        </p:txBody>
      </p:sp>
      <p:sp>
        <p:nvSpPr>
          <p:cNvPr id="9" name="Oval 8">
            <a:extLst>
              <a:ext uri="{FF2B5EF4-FFF2-40B4-BE49-F238E27FC236}">
                <a16:creationId xmlns:a16="http://schemas.microsoft.com/office/drawing/2014/main" id="{E61E9149-BD78-29EC-A728-A4CBB7D6DEAF}"/>
              </a:ext>
            </a:extLst>
          </p:cNvPr>
          <p:cNvSpPr/>
          <p:nvPr/>
        </p:nvSpPr>
        <p:spPr>
          <a:xfrm>
            <a:off x="10997851" y="4459265"/>
            <a:ext cx="864297" cy="1550101"/>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325542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4FCF8B-E123-1108-A4AD-3F3157580276}"/>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3104849-5E0E-83D5-8039-CDE7D71F8EB9}"/>
              </a:ext>
            </a:extLst>
          </p:cNvPr>
          <p:cNvSpPr/>
          <p:nvPr/>
        </p:nvSpPr>
        <p:spPr>
          <a:xfrm>
            <a:off x="0" y="6125028"/>
            <a:ext cx="12192000" cy="732972"/>
          </a:xfrm>
          <a:prstGeom prst="rect">
            <a:avLst/>
          </a:prstGeom>
          <a:solidFill>
            <a:srgbClr val="769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00000"/>
              </a:solidFill>
            </a:endParaRPr>
          </a:p>
        </p:txBody>
      </p:sp>
      <p:sp>
        <p:nvSpPr>
          <p:cNvPr id="2" name="TextBox 1">
            <a:extLst>
              <a:ext uri="{FF2B5EF4-FFF2-40B4-BE49-F238E27FC236}">
                <a16:creationId xmlns:a16="http://schemas.microsoft.com/office/drawing/2014/main" id="{278DC885-592C-5E2A-67C9-4DFF55E1569F}"/>
              </a:ext>
            </a:extLst>
          </p:cNvPr>
          <p:cNvSpPr txBox="1"/>
          <p:nvPr/>
        </p:nvSpPr>
        <p:spPr>
          <a:xfrm>
            <a:off x="329298" y="337292"/>
            <a:ext cx="8281302" cy="661720"/>
          </a:xfrm>
          <a:prstGeom prst="rect">
            <a:avLst/>
          </a:prstGeom>
          <a:noFill/>
        </p:spPr>
        <p:txBody>
          <a:bodyPr wrap="square" rtlCol="0">
            <a:spAutoFit/>
          </a:bodyPr>
          <a:lstStyle/>
          <a:p>
            <a:r>
              <a:rPr lang="en-US" sz="3700" b="1" dirty="0">
                <a:solidFill>
                  <a:srgbClr val="769AAE"/>
                </a:solidFill>
              </a:rPr>
              <a:t>Subareas 8 &amp; 9</a:t>
            </a:r>
          </a:p>
        </p:txBody>
      </p:sp>
      <p:sp>
        <p:nvSpPr>
          <p:cNvPr id="3" name="TextBox 2">
            <a:extLst>
              <a:ext uri="{FF2B5EF4-FFF2-40B4-BE49-F238E27FC236}">
                <a16:creationId xmlns:a16="http://schemas.microsoft.com/office/drawing/2014/main" id="{63D6A312-8D22-0D18-2430-9843C9EC4BB2}"/>
              </a:ext>
            </a:extLst>
          </p:cNvPr>
          <p:cNvSpPr txBox="1"/>
          <p:nvPr/>
        </p:nvSpPr>
        <p:spPr>
          <a:xfrm>
            <a:off x="329298" y="1032050"/>
            <a:ext cx="6547752" cy="2092881"/>
          </a:xfrm>
          <a:prstGeom prst="rect">
            <a:avLst/>
          </a:prstGeom>
          <a:noFill/>
        </p:spPr>
        <p:txBody>
          <a:bodyPr wrap="square" rtlCol="0">
            <a:spAutoFit/>
          </a:bodyPr>
          <a:lstStyle/>
          <a:p>
            <a:pPr marL="285750" indent="-285750">
              <a:spcBef>
                <a:spcPts val="1200"/>
              </a:spcBef>
              <a:buFont typeface="Arial" panose="020B0604020202020204" pitchFamily="34" charset="0"/>
              <a:buChar char="•"/>
            </a:pPr>
            <a:r>
              <a:rPr lang="en-US" sz="2000" kern="100" dirty="0">
                <a:ea typeface="Calibri" panose="020F0502020204030204" pitchFamily="34" charset="0"/>
                <a:cs typeface="Open Sans" panose="020B0606030504020204" pitchFamily="34" charset="0"/>
              </a:rPr>
              <a:t>Potential locations for a sports complex</a:t>
            </a:r>
          </a:p>
          <a:p>
            <a:pPr marL="285750" indent="-285750">
              <a:spcBef>
                <a:spcPts val="1200"/>
              </a:spcBef>
              <a:buFont typeface="Arial" panose="020B0604020202020204" pitchFamily="34" charset="0"/>
              <a:buChar char="•"/>
            </a:pPr>
            <a:r>
              <a:rPr lang="en-US" sz="2000" kern="100" dirty="0">
                <a:ea typeface="Calibri" panose="020F0502020204030204" pitchFamily="34" charset="0"/>
                <a:cs typeface="Open Sans" panose="020B0606030504020204" pitchFamily="34" charset="0"/>
              </a:rPr>
              <a:t>Canby EOA identifies up to 35 acres for a sports complex</a:t>
            </a:r>
          </a:p>
          <a:p>
            <a:pPr marL="285750" indent="-285750">
              <a:spcBef>
                <a:spcPts val="1200"/>
              </a:spcBef>
              <a:buFont typeface="Arial" panose="020B0604020202020204" pitchFamily="34" charset="0"/>
              <a:buChar char="•"/>
            </a:pPr>
            <a:r>
              <a:rPr lang="en-US" sz="2000" kern="100" dirty="0">
                <a:ea typeface="Calibri" panose="020F0502020204030204" pitchFamily="34" charset="0"/>
                <a:cs typeface="Open Sans" panose="020B0606030504020204" pitchFamily="34" charset="0"/>
              </a:rPr>
              <a:t>Parks are an allowed use in Industrial zones</a:t>
            </a:r>
          </a:p>
          <a:p>
            <a:pPr marL="285750" indent="-285750">
              <a:spcBef>
                <a:spcPts val="1200"/>
              </a:spcBef>
              <a:buFont typeface="Arial" panose="020B0604020202020204" pitchFamily="34" charset="0"/>
              <a:buChar char="•"/>
            </a:pPr>
            <a:r>
              <a:rPr lang="en-US" sz="2000" kern="100" dirty="0">
                <a:ea typeface="Calibri" panose="020F0502020204030204" pitchFamily="34" charset="0"/>
                <a:cs typeface="Open Sans" panose="020B0606030504020204" pitchFamily="34" charset="0"/>
              </a:rPr>
              <a:t>Sports complex use and location will be determined through the Concept Plan process</a:t>
            </a:r>
          </a:p>
        </p:txBody>
      </p:sp>
      <p:pic>
        <p:nvPicPr>
          <p:cNvPr id="6" name="Picture 5">
            <a:extLst>
              <a:ext uri="{FF2B5EF4-FFF2-40B4-BE49-F238E27FC236}">
                <a16:creationId xmlns:a16="http://schemas.microsoft.com/office/drawing/2014/main" id="{7F18F2B1-4887-F353-4365-E9AB9F4C3D5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77050" y="0"/>
            <a:ext cx="5314950" cy="6858000"/>
          </a:xfrm>
          <a:prstGeom prst="rect">
            <a:avLst/>
          </a:prstGeom>
        </p:spPr>
      </p:pic>
      <p:sp>
        <p:nvSpPr>
          <p:cNvPr id="4" name="Slide Number Placeholder 3">
            <a:extLst>
              <a:ext uri="{FF2B5EF4-FFF2-40B4-BE49-F238E27FC236}">
                <a16:creationId xmlns:a16="http://schemas.microsoft.com/office/drawing/2014/main" id="{C5D176B4-6E5A-3059-C773-E795842B02EE}"/>
              </a:ext>
            </a:extLst>
          </p:cNvPr>
          <p:cNvSpPr>
            <a:spLocks noGrp="1"/>
          </p:cNvSpPr>
          <p:nvPr>
            <p:ph type="sldNum" sz="quarter" idx="12"/>
          </p:nvPr>
        </p:nvSpPr>
        <p:spPr/>
        <p:txBody>
          <a:bodyPr/>
          <a:lstStyle/>
          <a:p>
            <a:fld id="{C63A5F1C-8267-42C6-BF4A-E2B39A718BCD}" type="slidenum">
              <a:rPr lang="en-US" smtClean="0"/>
              <a:t>27</a:t>
            </a:fld>
            <a:endParaRPr lang="en-US" dirty="0"/>
          </a:p>
        </p:txBody>
      </p:sp>
      <p:sp>
        <p:nvSpPr>
          <p:cNvPr id="9" name="Oval 8">
            <a:extLst>
              <a:ext uri="{FF2B5EF4-FFF2-40B4-BE49-F238E27FC236}">
                <a16:creationId xmlns:a16="http://schemas.microsoft.com/office/drawing/2014/main" id="{8B58ACFD-514C-CE11-FC1A-A513205D0501}"/>
              </a:ext>
            </a:extLst>
          </p:cNvPr>
          <p:cNvSpPr/>
          <p:nvPr/>
        </p:nvSpPr>
        <p:spPr>
          <a:xfrm>
            <a:off x="10997851" y="2580363"/>
            <a:ext cx="1194149" cy="3429004"/>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6560C93-9B2C-E75A-0C2C-78EFA8A175BC}"/>
              </a:ext>
            </a:extLst>
          </p:cNvPr>
          <p:cNvPicPr>
            <a:picLocks noChangeAspect="1"/>
          </p:cNvPicPr>
          <p:nvPr/>
        </p:nvPicPr>
        <p:blipFill>
          <a:blip r:embed="rId4"/>
          <a:stretch>
            <a:fillRect/>
          </a:stretch>
        </p:blipFill>
        <p:spPr>
          <a:xfrm>
            <a:off x="1120998" y="3429000"/>
            <a:ext cx="4665103" cy="3245781"/>
          </a:xfrm>
          <a:prstGeom prst="rect">
            <a:avLst/>
          </a:prstGeom>
        </p:spPr>
      </p:pic>
    </p:spTree>
    <p:extLst>
      <p:ext uri="{BB962C8B-B14F-4D97-AF65-F5344CB8AC3E}">
        <p14:creationId xmlns:p14="http://schemas.microsoft.com/office/powerpoint/2010/main" val="39927705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ACA5B1-771D-46DD-422E-D69D76879CBE}"/>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344876A8-3B93-C0C6-BB4C-12E488EA4B19}"/>
              </a:ext>
            </a:extLst>
          </p:cNvPr>
          <p:cNvSpPr/>
          <p:nvPr/>
        </p:nvSpPr>
        <p:spPr>
          <a:xfrm>
            <a:off x="0" y="6125028"/>
            <a:ext cx="12192000" cy="732972"/>
          </a:xfrm>
          <a:prstGeom prst="rect">
            <a:avLst/>
          </a:prstGeom>
          <a:solidFill>
            <a:srgbClr val="769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00000"/>
              </a:solidFill>
            </a:endParaRPr>
          </a:p>
        </p:txBody>
      </p:sp>
      <p:sp>
        <p:nvSpPr>
          <p:cNvPr id="2" name="TextBox 1">
            <a:extLst>
              <a:ext uri="{FF2B5EF4-FFF2-40B4-BE49-F238E27FC236}">
                <a16:creationId xmlns:a16="http://schemas.microsoft.com/office/drawing/2014/main" id="{526F6F02-1B2D-34A3-F940-B3C2D49645A0}"/>
              </a:ext>
            </a:extLst>
          </p:cNvPr>
          <p:cNvSpPr txBox="1"/>
          <p:nvPr/>
        </p:nvSpPr>
        <p:spPr>
          <a:xfrm>
            <a:off x="431968" y="383022"/>
            <a:ext cx="8281302" cy="661720"/>
          </a:xfrm>
          <a:prstGeom prst="rect">
            <a:avLst/>
          </a:prstGeom>
          <a:noFill/>
        </p:spPr>
        <p:txBody>
          <a:bodyPr wrap="square" rtlCol="0">
            <a:spAutoFit/>
          </a:bodyPr>
          <a:lstStyle/>
          <a:p>
            <a:r>
              <a:rPr lang="en-US" sz="3700" b="1" dirty="0">
                <a:solidFill>
                  <a:srgbClr val="769AAE"/>
                </a:solidFill>
              </a:rPr>
              <a:t>Subarea 10</a:t>
            </a:r>
          </a:p>
        </p:txBody>
      </p:sp>
      <p:sp>
        <p:nvSpPr>
          <p:cNvPr id="5" name="TextBox 4">
            <a:extLst>
              <a:ext uri="{FF2B5EF4-FFF2-40B4-BE49-F238E27FC236}">
                <a16:creationId xmlns:a16="http://schemas.microsoft.com/office/drawing/2014/main" id="{36FDF7B3-A837-650D-FAB0-C3570BBAE267}"/>
              </a:ext>
            </a:extLst>
          </p:cNvPr>
          <p:cNvSpPr txBox="1"/>
          <p:nvPr/>
        </p:nvSpPr>
        <p:spPr>
          <a:xfrm>
            <a:off x="131434" y="3820437"/>
            <a:ext cx="6614183" cy="1107996"/>
          </a:xfrm>
          <a:prstGeom prst="rect">
            <a:avLst/>
          </a:prstGeom>
          <a:noFill/>
        </p:spPr>
        <p:txBody>
          <a:bodyPr wrap="square" rtlCol="0">
            <a:spAutoFit/>
          </a:bodyPr>
          <a:lstStyle/>
          <a:p>
            <a:pPr>
              <a:spcBef>
                <a:spcPts val="600"/>
              </a:spcBef>
            </a:pPr>
            <a:r>
              <a:rPr lang="en-US" sz="2200" b="1" dirty="0">
                <a:solidFill>
                  <a:srgbClr val="2B6082"/>
                </a:solidFill>
              </a:rPr>
              <a:t>Recommendation:</a:t>
            </a:r>
            <a:r>
              <a:rPr lang="en-US" sz="2200" dirty="0">
                <a:solidFill>
                  <a:srgbClr val="2B6082"/>
                </a:solidFill>
              </a:rPr>
              <a:t> Do not include any land from Subarea 10 into the Canby UGB at this time as it may be better suited for future residential use.</a:t>
            </a:r>
          </a:p>
        </p:txBody>
      </p:sp>
      <p:sp>
        <p:nvSpPr>
          <p:cNvPr id="3" name="TextBox 2">
            <a:extLst>
              <a:ext uri="{FF2B5EF4-FFF2-40B4-BE49-F238E27FC236}">
                <a16:creationId xmlns:a16="http://schemas.microsoft.com/office/drawing/2014/main" id="{B50E151C-62A6-32DF-42DD-8A14A6B79D5C}"/>
              </a:ext>
            </a:extLst>
          </p:cNvPr>
          <p:cNvSpPr txBox="1"/>
          <p:nvPr/>
        </p:nvSpPr>
        <p:spPr>
          <a:xfrm>
            <a:off x="450732" y="1182212"/>
            <a:ext cx="6213115" cy="2431435"/>
          </a:xfrm>
          <a:prstGeom prst="rect">
            <a:avLst/>
          </a:prstGeom>
          <a:noFill/>
        </p:spPr>
        <p:txBody>
          <a:bodyPr wrap="square" rtlCol="0">
            <a:spAutoFit/>
          </a:bodyPr>
          <a:lstStyle/>
          <a:p>
            <a:pPr marL="285750" indent="-285750">
              <a:spcBef>
                <a:spcPts val="1200"/>
              </a:spcBef>
              <a:buFont typeface="Arial" panose="020B0604020202020204" pitchFamily="34" charset="0"/>
              <a:buChar char="•"/>
            </a:pPr>
            <a:r>
              <a:rPr lang="en-US" sz="2200" kern="100" dirty="0">
                <a:ea typeface="Calibri" panose="020F0502020204030204" pitchFamily="34" charset="0"/>
                <a:cs typeface="Open Sans" panose="020B0606030504020204" pitchFamily="34" charset="0"/>
              </a:rPr>
              <a:t>95.9 acres; 1.1 constrained acres (Slope &gt; 10%, 100-Year Floodplain)</a:t>
            </a:r>
          </a:p>
          <a:p>
            <a:pPr marL="285750" indent="-285750">
              <a:spcBef>
                <a:spcPts val="1200"/>
              </a:spcBef>
              <a:buFont typeface="Arial" panose="020B0604020202020204" pitchFamily="34" charset="0"/>
              <a:buChar char="•"/>
            </a:pPr>
            <a:r>
              <a:rPr lang="en-US" sz="2200" kern="100" dirty="0">
                <a:ea typeface="Calibri" panose="020F0502020204030204" pitchFamily="34" charset="0"/>
                <a:cs typeface="Open Sans" panose="020B0606030504020204" pitchFamily="34" charset="0"/>
              </a:rPr>
              <a:t>4</a:t>
            </a:r>
            <a:r>
              <a:rPr lang="en-US" sz="2200" kern="100" baseline="30000" dirty="0">
                <a:ea typeface="Calibri" panose="020F0502020204030204" pitchFamily="34" charset="0"/>
                <a:cs typeface="Open Sans" panose="020B0606030504020204" pitchFamily="34" charset="0"/>
              </a:rPr>
              <a:t>th</a:t>
            </a:r>
            <a:r>
              <a:rPr lang="en-US" sz="2200" kern="100" dirty="0">
                <a:ea typeface="Calibri" panose="020F0502020204030204" pitchFamily="34" charset="0"/>
                <a:cs typeface="Open Sans" panose="020B0606030504020204" pitchFamily="34" charset="0"/>
              </a:rPr>
              <a:t> (next) priority for UGB expansion</a:t>
            </a:r>
          </a:p>
          <a:p>
            <a:pPr marL="285750" indent="-285750">
              <a:spcBef>
                <a:spcPts val="1200"/>
              </a:spcBef>
              <a:buFont typeface="Arial" panose="020B0604020202020204" pitchFamily="34" charset="0"/>
              <a:buChar char="•"/>
            </a:pPr>
            <a:r>
              <a:rPr lang="en-US" sz="2200" kern="100" dirty="0">
                <a:ea typeface="Calibri" panose="020F0502020204030204" pitchFamily="34" charset="0"/>
                <a:cs typeface="Open Sans" panose="020B0606030504020204" pitchFamily="34" charset="0"/>
              </a:rPr>
              <a:t>Suitable for residential or employment uses, but entire residential need is accommodated in Subarea 1a</a:t>
            </a:r>
          </a:p>
        </p:txBody>
      </p:sp>
      <p:pic>
        <p:nvPicPr>
          <p:cNvPr id="7" name="Picture 6">
            <a:extLst>
              <a:ext uri="{FF2B5EF4-FFF2-40B4-BE49-F238E27FC236}">
                <a16:creationId xmlns:a16="http://schemas.microsoft.com/office/drawing/2014/main" id="{88FC585D-8357-C075-BA89-72A73D7F818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77050" y="0"/>
            <a:ext cx="5314950" cy="6858000"/>
          </a:xfrm>
          <a:prstGeom prst="rect">
            <a:avLst/>
          </a:prstGeom>
        </p:spPr>
      </p:pic>
      <p:sp>
        <p:nvSpPr>
          <p:cNvPr id="4" name="Slide Number Placeholder 3">
            <a:extLst>
              <a:ext uri="{FF2B5EF4-FFF2-40B4-BE49-F238E27FC236}">
                <a16:creationId xmlns:a16="http://schemas.microsoft.com/office/drawing/2014/main" id="{35B9BD3E-5138-3D46-2BBA-25C89FEAE55B}"/>
              </a:ext>
            </a:extLst>
          </p:cNvPr>
          <p:cNvSpPr>
            <a:spLocks noGrp="1"/>
          </p:cNvSpPr>
          <p:nvPr>
            <p:ph type="sldNum" sz="quarter" idx="12"/>
          </p:nvPr>
        </p:nvSpPr>
        <p:spPr/>
        <p:txBody>
          <a:bodyPr/>
          <a:lstStyle/>
          <a:p>
            <a:fld id="{C63A5F1C-8267-42C6-BF4A-E2B39A718BCD}" type="slidenum">
              <a:rPr lang="en-US" smtClean="0"/>
              <a:t>28</a:t>
            </a:fld>
            <a:endParaRPr lang="en-US" dirty="0"/>
          </a:p>
        </p:txBody>
      </p:sp>
      <p:sp>
        <p:nvSpPr>
          <p:cNvPr id="9" name="Oval 8">
            <a:extLst>
              <a:ext uri="{FF2B5EF4-FFF2-40B4-BE49-F238E27FC236}">
                <a16:creationId xmlns:a16="http://schemas.microsoft.com/office/drawing/2014/main" id="{87F35414-DD30-9FE1-0C82-5C65AB89DB54}"/>
              </a:ext>
            </a:extLst>
          </p:cNvPr>
          <p:cNvSpPr/>
          <p:nvPr/>
        </p:nvSpPr>
        <p:spPr>
          <a:xfrm>
            <a:off x="9757775" y="5110619"/>
            <a:ext cx="1158658" cy="1014409"/>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710056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7DD288-6BA7-74CA-F180-3772DD9F6FC5}"/>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B1D99728-C185-B8D0-82EB-DAFC4F7C1157}"/>
              </a:ext>
            </a:extLst>
          </p:cNvPr>
          <p:cNvSpPr/>
          <p:nvPr/>
        </p:nvSpPr>
        <p:spPr>
          <a:xfrm>
            <a:off x="0" y="6125028"/>
            <a:ext cx="12192000" cy="732972"/>
          </a:xfrm>
          <a:prstGeom prst="rect">
            <a:avLst/>
          </a:prstGeom>
          <a:solidFill>
            <a:srgbClr val="769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00000"/>
              </a:solidFill>
            </a:endParaRPr>
          </a:p>
        </p:txBody>
      </p:sp>
      <p:sp>
        <p:nvSpPr>
          <p:cNvPr id="2" name="TextBox 1">
            <a:extLst>
              <a:ext uri="{FF2B5EF4-FFF2-40B4-BE49-F238E27FC236}">
                <a16:creationId xmlns:a16="http://schemas.microsoft.com/office/drawing/2014/main" id="{858BAB53-D2D8-3291-E185-9AD67D95AA57}"/>
              </a:ext>
            </a:extLst>
          </p:cNvPr>
          <p:cNvSpPr txBox="1"/>
          <p:nvPr/>
        </p:nvSpPr>
        <p:spPr>
          <a:xfrm>
            <a:off x="398956" y="297511"/>
            <a:ext cx="8281302" cy="661720"/>
          </a:xfrm>
          <a:prstGeom prst="rect">
            <a:avLst/>
          </a:prstGeom>
          <a:noFill/>
        </p:spPr>
        <p:txBody>
          <a:bodyPr wrap="square" rtlCol="0">
            <a:spAutoFit/>
          </a:bodyPr>
          <a:lstStyle/>
          <a:p>
            <a:r>
              <a:rPr lang="en-US" sz="3700" b="1" dirty="0">
                <a:solidFill>
                  <a:srgbClr val="769AAE"/>
                </a:solidFill>
              </a:rPr>
              <a:t>UGB Recommendation</a:t>
            </a:r>
          </a:p>
        </p:txBody>
      </p:sp>
      <p:sp>
        <p:nvSpPr>
          <p:cNvPr id="6" name="TextBox 5">
            <a:extLst>
              <a:ext uri="{FF2B5EF4-FFF2-40B4-BE49-F238E27FC236}">
                <a16:creationId xmlns:a16="http://schemas.microsoft.com/office/drawing/2014/main" id="{27794536-3233-4854-6CBE-A6201B0AF4C4}"/>
              </a:ext>
            </a:extLst>
          </p:cNvPr>
          <p:cNvSpPr txBox="1"/>
          <p:nvPr/>
        </p:nvSpPr>
        <p:spPr>
          <a:xfrm>
            <a:off x="398956" y="964354"/>
            <a:ext cx="10682595" cy="923330"/>
          </a:xfrm>
          <a:prstGeom prst="rect">
            <a:avLst/>
          </a:prstGeom>
          <a:noFill/>
        </p:spPr>
        <p:txBody>
          <a:bodyPr wrap="square" rtlCol="0">
            <a:spAutoFit/>
          </a:bodyPr>
          <a:lstStyle/>
          <a:p>
            <a:pPr marL="285750" indent="-285750">
              <a:spcBef>
                <a:spcPts val="1200"/>
              </a:spcBef>
              <a:buFont typeface="Arial" panose="020B0604020202020204" pitchFamily="34" charset="0"/>
              <a:buChar char="•"/>
            </a:pPr>
            <a:r>
              <a:rPr lang="en-US" sz="2200" kern="100" dirty="0">
                <a:ea typeface="Calibri" panose="020F0502020204030204" pitchFamily="34" charset="0"/>
                <a:cs typeface="Open Sans" panose="020B0606030504020204" pitchFamily="34" charset="0"/>
              </a:rPr>
              <a:t>Total 20-year land need = up to </a:t>
            </a:r>
            <a:r>
              <a:rPr lang="en-US" sz="2200" b="1" kern="100" dirty="0">
                <a:ea typeface="Calibri" panose="020F0502020204030204" pitchFamily="34" charset="0"/>
                <a:cs typeface="Open Sans" panose="020B0606030504020204" pitchFamily="34" charset="0"/>
              </a:rPr>
              <a:t>538.0 acres</a:t>
            </a:r>
          </a:p>
          <a:p>
            <a:pPr marL="285750" indent="-285750">
              <a:spcBef>
                <a:spcPts val="1200"/>
              </a:spcBef>
              <a:buFont typeface="Arial" panose="020B0604020202020204" pitchFamily="34" charset="0"/>
              <a:buChar char="•"/>
            </a:pPr>
            <a:r>
              <a:rPr lang="en-US" sz="2200" kern="100" dirty="0">
                <a:ea typeface="Calibri" panose="020F0502020204030204" pitchFamily="34" charset="0"/>
                <a:cs typeface="Open Sans" panose="020B0606030504020204" pitchFamily="34" charset="0"/>
              </a:rPr>
              <a:t>UGB amendment recommendation = up to 512.3 gross acres / 488.4 unconstrained acres</a:t>
            </a:r>
          </a:p>
        </p:txBody>
      </p:sp>
      <p:graphicFrame>
        <p:nvGraphicFramePr>
          <p:cNvPr id="7" name="Table 6">
            <a:extLst>
              <a:ext uri="{FF2B5EF4-FFF2-40B4-BE49-F238E27FC236}">
                <a16:creationId xmlns:a16="http://schemas.microsoft.com/office/drawing/2014/main" id="{887882DB-2514-6B7B-D235-1CBA5513499E}"/>
              </a:ext>
            </a:extLst>
          </p:cNvPr>
          <p:cNvGraphicFramePr>
            <a:graphicFrameLocks noGrp="1"/>
          </p:cNvGraphicFramePr>
          <p:nvPr>
            <p:extLst>
              <p:ext uri="{D42A27DB-BD31-4B8C-83A1-F6EECF244321}">
                <p14:modId xmlns:p14="http://schemas.microsoft.com/office/powerpoint/2010/main" val="4219033248"/>
              </p:ext>
            </p:extLst>
          </p:nvPr>
        </p:nvGraphicFramePr>
        <p:xfrm>
          <a:off x="1803635" y="2232631"/>
          <a:ext cx="7027540" cy="3549544"/>
        </p:xfrm>
        <a:graphic>
          <a:graphicData uri="http://schemas.openxmlformats.org/drawingml/2006/table">
            <a:tbl>
              <a:tblPr firstRow="1" firstCol="1" bandRow="1">
                <a:tableStyleId>{5C22544A-7EE6-4342-B048-85BDC9FD1C3A}</a:tableStyleId>
              </a:tblPr>
              <a:tblGrid>
                <a:gridCol w="956069">
                  <a:extLst>
                    <a:ext uri="{9D8B030D-6E8A-4147-A177-3AD203B41FA5}">
                      <a16:colId xmlns:a16="http://schemas.microsoft.com/office/drawing/2014/main" val="3649110466"/>
                    </a:ext>
                  </a:extLst>
                </a:gridCol>
                <a:gridCol w="760998">
                  <a:extLst>
                    <a:ext uri="{9D8B030D-6E8A-4147-A177-3AD203B41FA5}">
                      <a16:colId xmlns:a16="http://schemas.microsoft.com/office/drawing/2014/main" val="2172543029"/>
                    </a:ext>
                  </a:extLst>
                </a:gridCol>
                <a:gridCol w="857145">
                  <a:extLst>
                    <a:ext uri="{9D8B030D-6E8A-4147-A177-3AD203B41FA5}">
                      <a16:colId xmlns:a16="http://schemas.microsoft.com/office/drawing/2014/main" val="3819966545"/>
                    </a:ext>
                  </a:extLst>
                </a:gridCol>
                <a:gridCol w="1142336">
                  <a:extLst>
                    <a:ext uri="{9D8B030D-6E8A-4147-A177-3AD203B41FA5}">
                      <a16:colId xmlns:a16="http://schemas.microsoft.com/office/drawing/2014/main" val="1284697610"/>
                    </a:ext>
                  </a:extLst>
                </a:gridCol>
                <a:gridCol w="1105217">
                  <a:extLst>
                    <a:ext uri="{9D8B030D-6E8A-4147-A177-3AD203B41FA5}">
                      <a16:colId xmlns:a16="http://schemas.microsoft.com/office/drawing/2014/main" val="1492919029"/>
                    </a:ext>
                  </a:extLst>
                </a:gridCol>
                <a:gridCol w="1021030">
                  <a:extLst>
                    <a:ext uri="{9D8B030D-6E8A-4147-A177-3AD203B41FA5}">
                      <a16:colId xmlns:a16="http://schemas.microsoft.com/office/drawing/2014/main" val="2281435312"/>
                    </a:ext>
                  </a:extLst>
                </a:gridCol>
                <a:gridCol w="1184745">
                  <a:extLst>
                    <a:ext uri="{9D8B030D-6E8A-4147-A177-3AD203B41FA5}">
                      <a16:colId xmlns:a16="http://schemas.microsoft.com/office/drawing/2014/main" val="2917610548"/>
                    </a:ext>
                  </a:extLst>
                </a:gridCol>
              </a:tblGrid>
              <a:tr h="502618">
                <a:tc>
                  <a:txBody>
                    <a:bodyPr/>
                    <a:lstStyle/>
                    <a:p>
                      <a:pPr marL="0" marR="0" algn="just">
                        <a:lnSpc>
                          <a:spcPct val="107000"/>
                        </a:lnSpc>
                        <a:spcAft>
                          <a:spcPts val="800"/>
                        </a:spcAft>
                        <a:buNone/>
                      </a:pPr>
                      <a:r>
                        <a:rPr lang="en-US" sz="1000" kern="100" dirty="0">
                          <a:effectLst/>
                        </a:rPr>
                        <a:t>Subarea</a:t>
                      </a:r>
                      <a:endParaRPr lang="en-US" sz="10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ctr">
                        <a:lnSpc>
                          <a:spcPct val="107000"/>
                        </a:lnSpc>
                        <a:spcAft>
                          <a:spcPts val="800"/>
                        </a:spcAft>
                        <a:buNone/>
                      </a:pPr>
                      <a:r>
                        <a:rPr lang="en-US" sz="1000" kern="100" dirty="0">
                          <a:effectLst/>
                        </a:rPr>
                        <a:t>Gross Acres</a:t>
                      </a:r>
                      <a:endParaRPr lang="en-US" sz="10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ctr">
                        <a:lnSpc>
                          <a:spcPct val="107000"/>
                        </a:lnSpc>
                        <a:spcAft>
                          <a:spcPts val="800"/>
                        </a:spcAft>
                        <a:buNone/>
                      </a:pPr>
                      <a:r>
                        <a:rPr lang="en-US" sz="1000" kern="100" dirty="0">
                          <a:effectLst/>
                        </a:rPr>
                        <a:t>Gross UGB Acres</a:t>
                      </a:r>
                      <a:endParaRPr lang="en-US" sz="10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ctr">
                        <a:lnSpc>
                          <a:spcPct val="107000"/>
                        </a:lnSpc>
                        <a:spcAft>
                          <a:spcPts val="800"/>
                        </a:spcAft>
                        <a:buNone/>
                      </a:pPr>
                      <a:r>
                        <a:rPr lang="en-US" sz="1000" kern="100" dirty="0">
                          <a:effectLst/>
                        </a:rPr>
                        <a:t>Unconstrained Residential Acres</a:t>
                      </a:r>
                      <a:endParaRPr lang="en-US" sz="10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ctr">
                        <a:lnSpc>
                          <a:spcPct val="107000"/>
                        </a:lnSpc>
                        <a:spcAft>
                          <a:spcPts val="800"/>
                        </a:spcAft>
                        <a:buNone/>
                      </a:pPr>
                      <a:r>
                        <a:rPr lang="en-US" sz="1000" kern="100" dirty="0">
                          <a:effectLst/>
                        </a:rPr>
                        <a:t>Unconstrained Park Acres</a:t>
                      </a:r>
                      <a:endParaRPr lang="en-US" sz="10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ctr">
                        <a:lnSpc>
                          <a:spcPct val="107000"/>
                        </a:lnSpc>
                        <a:spcAft>
                          <a:spcPts val="800"/>
                        </a:spcAft>
                        <a:buNone/>
                      </a:pPr>
                      <a:r>
                        <a:rPr lang="en-US" sz="1000" kern="100" dirty="0">
                          <a:effectLst/>
                        </a:rPr>
                        <a:t>Unconstrained Employment Acres</a:t>
                      </a:r>
                      <a:endParaRPr lang="en-US" sz="10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ctr">
                        <a:lnSpc>
                          <a:spcPct val="107000"/>
                        </a:lnSpc>
                        <a:spcAft>
                          <a:spcPts val="800"/>
                        </a:spcAft>
                        <a:buNone/>
                      </a:pPr>
                      <a:r>
                        <a:rPr lang="en-US" sz="1000" kern="100" dirty="0">
                          <a:effectLst/>
                        </a:rPr>
                        <a:t>Total Unconstrained Acres</a:t>
                      </a:r>
                      <a:endParaRPr lang="en-US" sz="10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extLst>
                  <a:ext uri="{0D108BD9-81ED-4DB2-BD59-A6C34878D82A}">
                    <a16:rowId xmlns:a16="http://schemas.microsoft.com/office/drawing/2014/main" val="4001953779"/>
                  </a:ext>
                </a:extLst>
              </a:tr>
              <a:tr h="193414">
                <a:tc>
                  <a:txBody>
                    <a:bodyPr/>
                    <a:lstStyle/>
                    <a:p>
                      <a:pPr marL="0" marR="0" algn="just">
                        <a:lnSpc>
                          <a:spcPct val="107000"/>
                        </a:lnSpc>
                        <a:spcAft>
                          <a:spcPts val="800"/>
                        </a:spcAft>
                        <a:buNone/>
                      </a:pPr>
                      <a:r>
                        <a:rPr lang="en-US" sz="1400" kern="100" dirty="0">
                          <a:effectLst/>
                        </a:rPr>
                        <a:t>1a</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115.9</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solidFill>
                            <a:schemeClr val="dk1"/>
                          </a:solidFill>
                          <a:effectLst/>
                          <a:latin typeface="+mn-lt"/>
                          <a:ea typeface="+mn-ea"/>
                          <a:cs typeface="+mn-cs"/>
                        </a:rPr>
                        <a:t>98.8</a:t>
                      </a:r>
                    </a:p>
                  </a:txBody>
                  <a:tcPr marL="68580" marR="68580" marT="0" marB="0"/>
                </a:tc>
                <a:tc>
                  <a:txBody>
                    <a:bodyPr/>
                    <a:lstStyle/>
                    <a:p>
                      <a:pPr marL="0" marR="0" algn="r">
                        <a:lnSpc>
                          <a:spcPct val="107000"/>
                        </a:lnSpc>
                        <a:spcAft>
                          <a:spcPts val="800"/>
                        </a:spcAft>
                        <a:buNone/>
                      </a:pPr>
                      <a:r>
                        <a:rPr lang="en-US" sz="1400" kern="100" dirty="0">
                          <a:effectLst/>
                        </a:rPr>
                        <a:t>73.1</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25.7</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 </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98.8</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extLst>
                  <a:ext uri="{0D108BD9-81ED-4DB2-BD59-A6C34878D82A}">
                    <a16:rowId xmlns:a16="http://schemas.microsoft.com/office/drawing/2014/main" val="3886404698"/>
                  </a:ext>
                </a:extLst>
              </a:tr>
              <a:tr h="193414">
                <a:tc>
                  <a:txBody>
                    <a:bodyPr/>
                    <a:lstStyle/>
                    <a:p>
                      <a:pPr marL="0" marR="0" algn="just">
                        <a:lnSpc>
                          <a:spcPct val="107000"/>
                        </a:lnSpc>
                        <a:spcAft>
                          <a:spcPts val="800"/>
                        </a:spcAft>
                        <a:buNone/>
                      </a:pPr>
                      <a:r>
                        <a:rPr lang="en-US" sz="1400" kern="100" dirty="0">
                          <a:effectLst/>
                        </a:rPr>
                        <a:t>1b</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50.0</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50.0</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 </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 </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42.3</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42.3</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extLst>
                  <a:ext uri="{0D108BD9-81ED-4DB2-BD59-A6C34878D82A}">
                    <a16:rowId xmlns:a16="http://schemas.microsoft.com/office/drawing/2014/main" val="3976924120"/>
                  </a:ext>
                </a:extLst>
              </a:tr>
              <a:tr h="193414">
                <a:tc>
                  <a:txBody>
                    <a:bodyPr/>
                    <a:lstStyle/>
                    <a:p>
                      <a:pPr marL="0" marR="0" algn="just">
                        <a:lnSpc>
                          <a:spcPct val="107000"/>
                        </a:lnSpc>
                        <a:spcAft>
                          <a:spcPts val="800"/>
                        </a:spcAft>
                        <a:buNone/>
                      </a:pPr>
                      <a:r>
                        <a:rPr lang="en-US" sz="1400" kern="100" dirty="0">
                          <a:effectLst/>
                        </a:rPr>
                        <a:t>1c</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34.3</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34.3</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 </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 </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34.3</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34.3</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extLst>
                  <a:ext uri="{0D108BD9-81ED-4DB2-BD59-A6C34878D82A}">
                    <a16:rowId xmlns:a16="http://schemas.microsoft.com/office/drawing/2014/main" val="3983556451"/>
                  </a:ext>
                </a:extLst>
              </a:tr>
              <a:tr h="193414">
                <a:tc>
                  <a:txBody>
                    <a:bodyPr/>
                    <a:lstStyle/>
                    <a:p>
                      <a:pPr marL="0" marR="0" algn="just">
                        <a:lnSpc>
                          <a:spcPct val="107000"/>
                        </a:lnSpc>
                        <a:spcAft>
                          <a:spcPts val="800"/>
                        </a:spcAft>
                        <a:buNone/>
                      </a:pPr>
                      <a:r>
                        <a:rPr lang="en-US" sz="1400" kern="100" dirty="0">
                          <a:effectLst/>
                          <a:latin typeface="Bookman Old Style" panose="02050604050505020204" pitchFamily="18" charset="0"/>
                          <a:ea typeface="Calibri" panose="020F0502020204030204" pitchFamily="34" charset="0"/>
                          <a:cs typeface="Open Sans" panose="020B0606030504020204" pitchFamily="34" charset="0"/>
                        </a:rPr>
                        <a:t>1d</a:t>
                      </a:r>
                    </a:p>
                  </a:txBody>
                  <a:tcPr marL="68580" marR="68580" marT="0" marB="0"/>
                </a:tc>
                <a:tc>
                  <a:txBody>
                    <a:bodyPr/>
                    <a:lstStyle/>
                    <a:p>
                      <a:pPr marL="0" marR="0" algn="r">
                        <a:lnSpc>
                          <a:spcPct val="107000"/>
                        </a:lnSpc>
                        <a:spcAft>
                          <a:spcPts val="800"/>
                        </a:spcAft>
                        <a:buNone/>
                      </a:pPr>
                      <a:r>
                        <a:rPr lang="en-US" sz="1400" kern="100" dirty="0">
                          <a:effectLst/>
                        </a:rPr>
                        <a:t>39.0</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 </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 </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 </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 </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 </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extLst>
                  <a:ext uri="{0D108BD9-81ED-4DB2-BD59-A6C34878D82A}">
                    <a16:rowId xmlns:a16="http://schemas.microsoft.com/office/drawing/2014/main" val="1148048097"/>
                  </a:ext>
                </a:extLst>
              </a:tr>
              <a:tr h="193414">
                <a:tc>
                  <a:txBody>
                    <a:bodyPr/>
                    <a:lstStyle/>
                    <a:p>
                      <a:pPr marL="0" marR="0" algn="just">
                        <a:lnSpc>
                          <a:spcPct val="107000"/>
                        </a:lnSpc>
                        <a:spcAft>
                          <a:spcPts val="800"/>
                        </a:spcAft>
                        <a:buNone/>
                      </a:pPr>
                      <a:r>
                        <a:rPr lang="en-US" sz="1400" kern="100" dirty="0">
                          <a:effectLst/>
                        </a:rPr>
                        <a:t>2</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13.0</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 </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 </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 </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 </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 </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extLst>
                  <a:ext uri="{0D108BD9-81ED-4DB2-BD59-A6C34878D82A}">
                    <a16:rowId xmlns:a16="http://schemas.microsoft.com/office/drawing/2014/main" val="4229015600"/>
                  </a:ext>
                </a:extLst>
              </a:tr>
              <a:tr h="193414">
                <a:tc>
                  <a:txBody>
                    <a:bodyPr/>
                    <a:lstStyle/>
                    <a:p>
                      <a:pPr marL="0" marR="0" algn="just">
                        <a:lnSpc>
                          <a:spcPct val="107000"/>
                        </a:lnSpc>
                        <a:spcAft>
                          <a:spcPts val="800"/>
                        </a:spcAft>
                        <a:buNone/>
                      </a:pPr>
                      <a:r>
                        <a:rPr lang="en-US" sz="1400" kern="100" dirty="0">
                          <a:effectLst/>
                        </a:rPr>
                        <a:t>3</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60.8</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 </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 </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 </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 </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 </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extLst>
                  <a:ext uri="{0D108BD9-81ED-4DB2-BD59-A6C34878D82A}">
                    <a16:rowId xmlns:a16="http://schemas.microsoft.com/office/drawing/2014/main" val="2003615339"/>
                  </a:ext>
                </a:extLst>
              </a:tr>
              <a:tr h="193414">
                <a:tc>
                  <a:txBody>
                    <a:bodyPr/>
                    <a:lstStyle/>
                    <a:p>
                      <a:pPr marL="0" marR="0" algn="just">
                        <a:lnSpc>
                          <a:spcPct val="107000"/>
                        </a:lnSpc>
                        <a:spcAft>
                          <a:spcPts val="800"/>
                        </a:spcAft>
                        <a:buNone/>
                      </a:pPr>
                      <a:r>
                        <a:rPr lang="en-US" sz="1400" kern="100" dirty="0">
                          <a:effectLst/>
                        </a:rPr>
                        <a:t>4</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27.8</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 </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 </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 </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 </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 </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extLst>
                  <a:ext uri="{0D108BD9-81ED-4DB2-BD59-A6C34878D82A}">
                    <a16:rowId xmlns:a16="http://schemas.microsoft.com/office/drawing/2014/main" val="2988605739"/>
                  </a:ext>
                </a:extLst>
              </a:tr>
              <a:tr h="193414">
                <a:tc>
                  <a:txBody>
                    <a:bodyPr/>
                    <a:lstStyle/>
                    <a:p>
                      <a:pPr marL="0" marR="0" algn="just">
                        <a:lnSpc>
                          <a:spcPct val="107000"/>
                        </a:lnSpc>
                        <a:spcAft>
                          <a:spcPts val="800"/>
                        </a:spcAft>
                        <a:buNone/>
                      </a:pPr>
                      <a:r>
                        <a:rPr lang="en-US" sz="1400" kern="100" dirty="0">
                          <a:effectLst/>
                        </a:rPr>
                        <a:t>5</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392.5</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 </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 </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 </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 </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 </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extLst>
                  <a:ext uri="{0D108BD9-81ED-4DB2-BD59-A6C34878D82A}">
                    <a16:rowId xmlns:a16="http://schemas.microsoft.com/office/drawing/2014/main" val="2825508023"/>
                  </a:ext>
                </a:extLst>
              </a:tr>
              <a:tr h="193414">
                <a:tc>
                  <a:txBody>
                    <a:bodyPr/>
                    <a:lstStyle/>
                    <a:p>
                      <a:pPr marL="0" marR="0" algn="just">
                        <a:lnSpc>
                          <a:spcPct val="107000"/>
                        </a:lnSpc>
                        <a:spcAft>
                          <a:spcPts val="800"/>
                        </a:spcAft>
                        <a:buNone/>
                      </a:pPr>
                      <a:r>
                        <a:rPr lang="en-US" sz="1400" kern="100" dirty="0">
                          <a:effectLst/>
                        </a:rPr>
                        <a:t>6</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345.8</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 </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 </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 </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 </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 </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extLst>
                  <a:ext uri="{0D108BD9-81ED-4DB2-BD59-A6C34878D82A}">
                    <a16:rowId xmlns:a16="http://schemas.microsoft.com/office/drawing/2014/main" val="3975640867"/>
                  </a:ext>
                </a:extLst>
              </a:tr>
              <a:tr h="193414">
                <a:tc>
                  <a:txBody>
                    <a:bodyPr/>
                    <a:lstStyle/>
                    <a:p>
                      <a:pPr marL="0" marR="0" algn="just">
                        <a:lnSpc>
                          <a:spcPct val="107000"/>
                        </a:lnSpc>
                        <a:spcAft>
                          <a:spcPts val="800"/>
                        </a:spcAft>
                        <a:buNone/>
                      </a:pPr>
                      <a:r>
                        <a:rPr lang="en-US" sz="1400" kern="100" dirty="0">
                          <a:effectLst/>
                        </a:rPr>
                        <a:t>7</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40.5</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40.5</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 </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 </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38.7</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38.7</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extLst>
                  <a:ext uri="{0D108BD9-81ED-4DB2-BD59-A6C34878D82A}">
                    <a16:rowId xmlns:a16="http://schemas.microsoft.com/office/drawing/2014/main" val="3658339767"/>
                  </a:ext>
                </a:extLst>
              </a:tr>
              <a:tr h="193414">
                <a:tc>
                  <a:txBody>
                    <a:bodyPr/>
                    <a:lstStyle/>
                    <a:p>
                      <a:pPr marL="0" marR="0" algn="just">
                        <a:lnSpc>
                          <a:spcPct val="107000"/>
                        </a:lnSpc>
                        <a:spcAft>
                          <a:spcPts val="800"/>
                        </a:spcAft>
                        <a:buNone/>
                      </a:pPr>
                      <a:r>
                        <a:rPr lang="en-US" sz="1400" kern="100" dirty="0">
                          <a:effectLst/>
                        </a:rPr>
                        <a:t>8</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227.9</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227.9</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 </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 </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213.5</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213.5</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extLst>
                  <a:ext uri="{0D108BD9-81ED-4DB2-BD59-A6C34878D82A}">
                    <a16:rowId xmlns:a16="http://schemas.microsoft.com/office/drawing/2014/main" val="434681188"/>
                  </a:ext>
                </a:extLst>
              </a:tr>
              <a:tr h="193414">
                <a:tc>
                  <a:txBody>
                    <a:bodyPr/>
                    <a:lstStyle/>
                    <a:p>
                      <a:pPr marL="0" marR="0" algn="just">
                        <a:lnSpc>
                          <a:spcPct val="107000"/>
                        </a:lnSpc>
                        <a:spcAft>
                          <a:spcPts val="800"/>
                        </a:spcAft>
                        <a:buNone/>
                      </a:pPr>
                      <a:r>
                        <a:rPr lang="en-US" sz="1400" kern="100" dirty="0">
                          <a:effectLst/>
                        </a:rPr>
                        <a:t>9</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112.0</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defTabSz="914400" rtl="0" eaLnBrk="1" latinLnBrk="0" hangingPunct="1">
                        <a:lnSpc>
                          <a:spcPct val="107000"/>
                        </a:lnSpc>
                        <a:spcAft>
                          <a:spcPts val="800"/>
                        </a:spcAft>
                        <a:buNone/>
                      </a:pPr>
                      <a:r>
                        <a:rPr lang="en-US" sz="1400" kern="100" dirty="0">
                          <a:solidFill>
                            <a:schemeClr val="dk1"/>
                          </a:solidFill>
                          <a:effectLst/>
                          <a:latin typeface="+mn-lt"/>
                          <a:ea typeface="+mn-ea"/>
                          <a:cs typeface="+mn-cs"/>
                        </a:rPr>
                        <a:t>60.8</a:t>
                      </a:r>
                    </a:p>
                  </a:txBody>
                  <a:tcPr marL="68580" marR="68580" marT="0" marB="0"/>
                </a:tc>
                <a:tc>
                  <a:txBody>
                    <a:bodyPr/>
                    <a:lstStyle/>
                    <a:p>
                      <a:pPr marL="0" marR="0" algn="r">
                        <a:lnSpc>
                          <a:spcPct val="107000"/>
                        </a:lnSpc>
                        <a:spcAft>
                          <a:spcPts val="800"/>
                        </a:spcAft>
                        <a:buNone/>
                      </a:pPr>
                      <a:r>
                        <a:rPr lang="en-US" sz="1400" kern="100" dirty="0">
                          <a:effectLst/>
                        </a:rPr>
                        <a:t> </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 </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defTabSz="914400" rtl="0" eaLnBrk="1" latinLnBrk="0" hangingPunct="1">
                        <a:lnSpc>
                          <a:spcPct val="107000"/>
                        </a:lnSpc>
                        <a:spcAft>
                          <a:spcPts val="800"/>
                        </a:spcAft>
                        <a:buNone/>
                      </a:pPr>
                      <a:r>
                        <a:rPr lang="en-US" sz="1400" kern="100" dirty="0">
                          <a:solidFill>
                            <a:schemeClr val="dk1"/>
                          </a:solidFill>
                          <a:effectLst/>
                          <a:latin typeface="+mn-lt"/>
                          <a:ea typeface="+mn-ea"/>
                          <a:cs typeface="+mn-cs"/>
                        </a:rPr>
                        <a:t>60.8</a:t>
                      </a:r>
                    </a:p>
                  </a:txBody>
                  <a:tcPr marL="68580" marR="68580" marT="0" marB="0"/>
                </a:tc>
                <a:tc>
                  <a:txBody>
                    <a:bodyPr/>
                    <a:lstStyle/>
                    <a:p>
                      <a:pPr marL="0" marR="0" algn="r">
                        <a:lnSpc>
                          <a:spcPct val="107000"/>
                        </a:lnSpc>
                        <a:spcAft>
                          <a:spcPts val="800"/>
                        </a:spcAft>
                        <a:buNone/>
                      </a:pPr>
                      <a:r>
                        <a:rPr lang="en-US" sz="1400" kern="100" dirty="0">
                          <a:effectLst/>
                        </a:rPr>
                        <a:t>60.8</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extLst>
                  <a:ext uri="{0D108BD9-81ED-4DB2-BD59-A6C34878D82A}">
                    <a16:rowId xmlns:a16="http://schemas.microsoft.com/office/drawing/2014/main" val="1190963940"/>
                  </a:ext>
                </a:extLst>
              </a:tr>
              <a:tr h="193414">
                <a:tc>
                  <a:txBody>
                    <a:bodyPr/>
                    <a:lstStyle/>
                    <a:p>
                      <a:pPr marL="0" marR="0" algn="just">
                        <a:lnSpc>
                          <a:spcPct val="107000"/>
                        </a:lnSpc>
                        <a:spcAft>
                          <a:spcPts val="800"/>
                        </a:spcAft>
                        <a:buNone/>
                      </a:pPr>
                      <a:r>
                        <a:rPr lang="en-US" sz="1400" kern="100" dirty="0">
                          <a:effectLst/>
                        </a:rPr>
                        <a:t>10</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95.9</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 </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 </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 </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kern="100" dirty="0">
                          <a:effectLst/>
                        </a:rPr>
                        <a:t> </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extLst>
                  <a:ext uri="{0D108BD9-81ED-4DB2-BD59-A6C34878D82A}">
                    <a16:rowId xmlns:a16="http://schemas.microsoft.com/office/drawing/2014/main" val="4052311242"/>
                  </a:ext>
                </a:extLst>
              </a:tr>
              <a:tr h="193414">
                <a:tc>
                  <a:txBody>
                    <a:bodyPr/>
                    <a:lstStyle/>
                    <a:p>
                      <a:pPr marL="0" marR="0" algn="just">
                        <a:lnSpc>
                          <a:spcPct val="107000"/>
                        </a:lnSpc>
                        <a:spcAft>
                          <a:spcPts val="800"/>
                        </a:spcAft>
                        <a:buNone/>
                      </a:pPr>
                      <a:r>
                        <a:rPr lang="en-US" sz="1400" kern="100" dirty="0">
                          <a:effectLst/>
                        </a:rPr>
                        <a:t>TOTAL</a:t>
                      </a:r>
                      <a:endParaRPr lang="en-US" sz="1400"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b="1" kern="100" dirty="0">
                          <a:effectLst/>
                        </a:rPr>
                        <a:t>1,555.4</a:t>
                      </a:r>
                      <a:endParaRPr lang="en-US" sz="1400" b="1"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b="1" kern="100" dirty="0">
                          <a:effectLst/>
                        </a:rPr>
                        <a:t>512.3</a:t>
                      </a:r>
                      <a:endParaRPr lang="en-US" sz="1400" b="1"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b="1" kern="100" dirty="0">
                          <a:effectLst/>
                        </a:rPr>
                        <a:t>73.1</a:t>
                      </a:r>
                      <a:endParaRPr lang="en-US" sz="1400" b="1"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a:lnSpc>
                          <a:spcPct val="107000"/>
                        </a:lnSpc>
                        <a:spcAft>
                          <a:spcPts val="800"/>
                        </a:spcAft>
                        <a:buNone/>
                      </a:pPr>
                      <a:r>
                        <a:rPr lang="en-US" sz="1400" b="1" kern="100" dirty="0">
                          <a:effectLst/>
                        </a:rPr>
                        <a:t>25.7</a:t>
                      </a:r>
                      <a:endParaRPr lang="en-US" sz="1400" b="1"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tc>
                  <a:txBody>
                    <a:bodyPr/>
                    <a:lstStyle/>
                    <a:p>
                      <a:pPr marL="0" marR="0" algn="r" defTabSz="914400" rtl="0" eaLnBrk="1" latinLnBrk="0" hangingPunct="1">
                        <a:lnSpc>
                          <a:spcPct val="107000"/>
                        </a:lnSpc>
                        <a:spcAft>
                          <a:spcPts val="800"/>
                        </a:spcAft>
                        <a:buNone/>
                      </a:pPr>
                      <a:r>
                        <a:rPr lang="en-US" sz="1400" b="1" kern="100" dirty="0">
                          <a:solidFill>
                            <a:schemeClr val="dk1"/>
                          </a:solidFill>
                          <a:effectLst/>
                          <a:latin typeface="+mn-lt"/>
                          <a:ea typeface="+mn-ea"/>
                          <a:cs typeface="+mn-cs"/>
                        </a:rPr>
                        <a:t>389.6</a:t>
                      </a:r>
                    </a:p>
                  </a:txBody>
                  <a:tcPr marL="68580" marR="68580" marT="0" marB="0"/>
                </a:tc>
                <a:tc>
                  <a:txBody>
                    <a:bodyPr/>
                    <a:lstStyle/>
                    <a:p>
                      <a:pPr marL="0" marR="0" algn="r">
                        <a:lnSpc>
                          <a:spcPct val="107000"/>
                        </a:lnSpc>
                        <a:spcAft>
                          <a:spcPts val="800"/>
                        </a:spcAft>
                        <a:buNone/>
                      </a:pPr>
                      <a:r>
                        <a:rPr lang="en-US" sz="1400" b="1" kern="100" dirty="0">
                          <a:effectLst/>
                        </a:rPr>
                        <a:t>488.4</a:t>
                      </a:r>
                      <a:endParaRPr lang="en-US" sz="1400" b="1" kern="100" dirty="0">
                        <a:effectLst/>
                        <a:latin typeface="Bookman Old Style" panose="02050604050505020204" pitchFamily="18" charset="0"/>
                        <a:ea typeface="Calibri" panose="020F0502020204030204" pitchFamily="34" charset="0"/>
                        <a:cs typeface="Open Sans" panose="020B0606030504020204" pitchFamily="34" charset="0"/>
                      </a:endParaRPr>
                    </a:p>
                  </a:txBody>
                  <a:tcPr marL="68580" marR="68580" marT="0" marB="0"/>
                </a:tc>
                <a:extLst>
                  <a:ext uri="{0D108BD9-81ED-4DB2-BD59-A6C34878D82A}">
                    <a16:rowId xmlns:a16="http://schemas.microsoft.com/office/drawing/2014/main" val="1051073805"/>
                  </a:ext>
                </a:extLst>
              </a:tr>
            </a:tbl>
          </a:graphicData>
        </a:graphic>
      </p:graphicFrame>
      <p:sp>
        <p:nvSpPr>
          <p:cNvPr id="3" name="Slide Number Placeholder 2">
            <a:extLst>
              <a:ext uri="{FF2B5EF4-FFF2-40B4-BE49-F238E27FC236}">
                <a16:creationId xmlns:a16="http://schemas.microsoft.com/office/drawing/2014/main" id="{AF228A5A-3F01-86FB-9A90-DF9924B4EAAA}"/>
              </a:ext>
            </a:extLst>
          </p:cNvPr>
          <p:cNvSpPr>
            <a:spLocks noGrp="1"/>
          </p:cNvSpPr>
          <p:nvPr>
            <p:ph type="sldNum" sz="quarter" idx="12"/>
          </p:nvPr>
        </p:nvSpPr>
        <p:spPr/>
        <p:txBody>
          <a:bodyPr/>
          <a:lstStyle/>
          <a:p>
            <a:fld id="{C63A5F1C-8267-42C6-BF4A-E2B39A718BCD}" type="slidenum">
              <a:rPr lang="en-US" b="1" smtClean="0">
                <a:solidFill>
                  <a:schemeClr val="bg1"/>
                </a:solidFill>
              </a:rPr>
              <a:t>29</a:t>
            </a:fld>
            <a:endParaRPr lang="en-US" b="1" dirty="0">
              <a:solidFill>
                <a:schemeClr val="bg1"/>
              </a:solidFill>
            </a:endParaRPr>
          </a:p>
        </p:txBody>
      </p:sp>
    </p:spTree>
    <p:extLst>
      <p:ext uri="{BB962C8B-B14F-4D97-AF65-F5344CB8AC3E}">
        <p14:creationId xmlns:p14="http://schemas.microsoft.com/office/powerpoint/2010/main" val="8080914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77C4B4-E95A-B706-9E4D-DF27D65CB30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1A0F834-1E52-FA12-E121-AC33FF92F615}"/>
              </a:ext>
            </a:extLst>
          </p:cNvPr>
          <p:cNvSpPr/>
          <p:nvPr/>
        </p:nvSpPr>
        <p:spPr>
          <a:xfrm>
            <a:off x="0" y="6125028"/>
            <a:ext cx="12192000" cy="732972"/>
          </a:xfrm>
          <a:prstGeom prst="rect">
            <a:avLst/>
          </a:prstGeom>
          <a:solidFill>
            <a:srgbClr val="769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00000"/>
              </a:solidFill>
            </a:endParaRPr>
          </a:p>
        </p:txBody>
      </p:sp>
      <p:sp>
        <p:nvSpPr>
          <p:cNvPr id="9" name="TextBox 8">
            <a:extLst>
              <a:ext uri="{FF2B5EF4-FFF2-40B4-BE49-F238E27FC236}">
                <a16:creationId xmlns:a16="http://schemas.microsoft.com/office/drawing/2014/main" id="{F3DEF49A-0CDF-E69A-D921-71BE0AE70F48}"/>
              </a:ext>
            </a:extLst>
          </p:cNvPr>
          <p:cNvSpPr txBox="1"/>
          <p:nvPr/>
        </p:nvSpPr>
        <p:spPr>
          <a:xfrm>
            <a:off x="398956" y="297511"/>
            <a:ext cx="8281302" cy="661720"/>
          </a:xfrm>
          <a:prstGeom prst="rect">
            <a:avLst/>
          </a:prstGeom>
          <a:noFill/>
        </p:spPr>
        <p:txBody>
          <a:bodyPr wrap="square" rtlCol="0">
            <a:spAutoFit/>
          </a:bodyPr>
          <a:lstStyle/>
          <a:p>
            <a:r>
              <a:rPr lang="en-US" sz="3700" b="1" dirty="0">
                <a:solidFill>
                  <a:srgbClr val="769AAE"/>
                </a:solidFill>
              </a:rPr>
              <a:t>UGB Recommendation</a:t>
            </a:r>
          </a:p>
        </p:txBody>
      </p:sp>
      <p:sp>
        <p:nvSpPr>
          <p:cNvPr id="11" name="TextBox 10">
            <a:extLst>
              <a:ext uri="{FF2B5EF4-FFF2-40B4-BE49-F238E27FC236}">
                <a16:creationId xmlns:a16="http://schemas.microsoft.com/office/drawing/2014/main" id="{279A57DB-3AAB-0164-F88D-B1D8CB80B40E}"/>
              </a:ext>
            </a:extLst>
          </p:cNvPr>
          <p:cNvSpPr txBox="1"/>
          <p:nvPr/>
        </p:nvSpPr>
        <p:spPr>
          <a:xfrm>
            <a:off x="398956" y="1256742"/>
            <a:ext cx="6094674" cy="1785104"/>
          </a:xfrm>
          <a:prstGeom prst="rect">
            <a:avLst/>
          </a:prstGeom>
          <a:noFill/>
        </p:spPr>
        <p:txBody>
          <a:bodyPr wrap="square">
            <a:spAutoFit/>
          </a:bodyPr>
          <a:lstStyle/>
          <a:p>
            <a:r>
              <a:rPr lang="en-US" sz="2200" b="1" dirty="0"/>
              <a:t>Recommend for Current UGB Expansion</a:t>
            </a:r>
          </a:p>
          <a:p>
            <a:r>
              <a:rPr lang="en-US" sz="2200" dirty="0"/>
              <a:t>Subareas 1a (partial), 1b, 1c, 7, 8, 9 (partial)</a:t>
            </a:r>
          </a:p>
          <a:p>
            <a:endParaRPr lang="en-US" sz="2200" dirty="0"/>
          </a:p>
          <a:p>
            <a:r>
              <a:rPr lang="en-US" sz="2200" b="1" dirty="0"/>
              <a:t>Not Recommended for UGB Expansion</a:t>
            </a:r>
          </a:p>
          <a:p>
            <a:r>
              <a:rPr lang="en-US" sz="2200" dirty="0"/>
              <a:t>Subareas 1d, 2, 3, 4, 5, 6, 10</a:t>
            </a:r>
          </a:p>
        </p:txBody>
      </p:sp>
      <p:sp>
        <p:nvSpPr>
          <p:cNvPr id="2" name="Slide Number Placeholder 1">
            <a:extLst>
              <a:ext uri="{FF2B5EF4-FFF2-40B4-BE49-F238E27FC236}">
                <a16:creationId xmlns:a16="http://schemas.microsoft.com/office/drawing/2014/main" id="{14280368-54EA-9762-9E0B-CA60F52E27C5}"/>
              </a:ext>
            </a:extLst>
          </p:cNvPr>
          <p:cNvSpPr>
            <a:spLocks noGrp="1"/>
          </p:cNvSpPr>
          <p:nvPr>
            <p:ph type="sldNum" sz="quarter" idx="12"/>
          </p:nvPr>
        </p:nvSpPr>
        <p:spPr/>
        <p:txBody>
          <a:bodyPr/>
          <a:lstStyle/>
          <a:p>
            <a:fld id="{C63A5F1C-8267-42C6-BF4A-E2B39A718BCD}" type="slidenum">
              <a:rPr lang="en-US" smtClean="0"/>
              <a:t>30</a:t>
            </a:fld>
            <a:endParaRPr lang="en-US" dirty="0"/>
          </a:p>
        </p:txBody>
      </p:sp>
      <p:pic>
        <p:nvPicPr>
          <p:cNvPr id="6" name="Picture 5">
            <a:extLst>
              <a:ext uri="{FF2B5EF4-FFF2-40B4-BE49-F238E27FC236}">
                <a16:creationId xmlns:a16="http://schemas.microsoft.com/office/drawing/2014/main" id="{823B9728-AFD7-E913-AC50-28801F34686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77050" y="0"/>
            <a:ext cx="5314950" cy="6858000"/>
          </a:xfrm>
          <a:prstGeom prst="rect">
            <a:avLst/>
          </a:prstGeom>
        </p:spPr>
      </p:pic>
    </p:spTree>
    <p:extLst>
      <p:ext uri="{BB962C8B-B14F-4D97-AF65-F5344CB8AC3E}">
        <p14:creationId xmlns:p14="http://schemas.microsoft.com/office/powerpoint/2010/main" val="31310262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61103A2-6DCE-9F60-2035-ECD3C2682788}"/>
              </a:ext>
            </a:extLst>
          </p:cNvPr>
          <p:cNvSpPr/>
          <p:nvPr/>
        </p:nvSpPr>
        <p:spPr>
          <a:xfrm>
            <a:off x="0" y="6125028"/>
            <a:ext cx="12192000" cy="732972"/>
          </a:xfrm>
          <a:prstGeom prst="rect">
            <a:avLst/>
          </a:prstGeom>
          <a:solidFill>
            <a:srgbClr val="769A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00000"/>
              </a:solidFill>
            </a:endParaRPr>
          </a:p>
        </p:txBody>
      </p:sp>
      <p:sp>
        <p:nvSpPr>
          <p:cNvPr id="2" name="Title 1">
            <a:extLst>
              <a:ext uri="{FF2B5EF4-FFF2-40B4-BE49-F238E27FC236}">
                <a16:creationId xmlns:a16="http://schemas.microsoft.com/office/drawing/2014/main" id="{FB741FDB-CD2F-4014-73E9-D12F8D9E903B}"/>
              </a:ext>
            </a:extLst>
          </p:cNvPr>
          <p:cNvSpPr>
            <a:spLocks noGrp="1"/>
          </p:cNvSpPr>
          <p:nvPr>
            <p:ph type="title"/>
          </p:nvPr>
        </p:nvSpPr>
        <p:spPr>
          <a:xfrm>
            <a:off x="544286" y="255520"/>
            <a:ext cx="10515600" cy="827981"/>
          </a:xfrm>
        </p:spPr>
        <p:txBody>
          <a:bodyPr>
            <a:normAutofit/>
          </a:bodyPr>
          <a:lstStyle/>
          <a:p>
            <a:r>
              <a:rPr lang="en-US" sz="3700" b="1" dirty="0">
                <a:solidFill>
                  <a:srgbClr val="769AAE"/>
                </a:solidFill>
                <a:latin typeface="+mn-lt"/>
              </a:rPr>
              <a:t>Subarea 1a Proposed Boundary </a:t>
            </a:r>
            <a:endParaRPr lang="en-US" sz="3700" dirty="0">
              <a:latin typeface="+mn-lt"/>
            </a:endParaRPr>
          </a:p>
        </p:txBody>
      </p:sp>
      <p:sp>
        <p:nvSpPr>
          <p:cNvPr id="4" name="Slide Number Placeholder 3">
            <a:extLst>
              <a:ext uri="{FF2B5EF4-FFF2-40B4-BE49-F238E27FC236}">
                <a16:creationId xmlns:a16="http://schemas.microsoft.com/office/drawing/2014/main" id="{74E79FAB-906E-64D3-725E-F9B5B1D57908}"/>
              </a:ext>
            </a:extLst>
          </p:cNvPr>
          <p:cNvSpPr>
            <a:spLocks noGrp="1"/>
          </p:cNvSpPr>
          <p:nvPr>
            <p:ph type="sldNum" sz="quarter" idx="12"/>
          </p:nvPr>
        </p:nvSpPr>
        <p:spPr/>
        <p:txBody>
          <a:bodyPr/>
          <a:lstStyle/>
          <a:p>
            <a:fld id="{C63A5F1C-8267-42C6-BF4A-E2B39A718BCD}" type="slidenum">
              <a:rPr lang="en-US" smtClean="0"/>
              <a:t>31</a:t>
            </a:fld>
            <a:endParaRPr lang="en-US" dirty="0"/>
          </a:p>
        </p:txBody>
      </p:sp>
      <p:pic>
        <p:nvPicPr>
          <p:cNvPr id="5" name="Content Placeholder 4">
            <a:extLst>
              <a:ext uri="{FF2B5EF4-FFF2-40B4-BE49-F238E27FC236}">
                <a16:creationId xmlns:a16="http://schemas.microsoft.com/office/drawing/2014/main" id="{80240AB8-48C2-3669-E39E-DDF1823A03A6}"/>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132114" y="1184602"/>
            <a:ext cx="10221686" cy="5480507"/>
          </a:xfrm>
          <a:prstGeom prst="rect">
            <a:avLst/>
          </a:prstGeom>
          <a:noFill/>
          <a:ln>
            <a:noFill/>
          </a:ln>
        </p:spPr>
      </p:pic>
    </p:spTree>
    <p:extLst>
      <p:ext uri="{BB962C8B-B14F-4D97-AF65-F5344CB8AC3E}">
        <p14:creationId xmlns:p14="http://schemas.microsoft.com/office/powerpoint/2010/main" val="40712652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F8345A0-C51F-4424-885A-721692290DBB}"/>
              </a:ext>
            </a:extLst>
          </p:cNvPr>
          <p:cNvSpPr txBox="1"/>
          <p:nvPr/>
        </p:nvSpPr>
        <p:spPr>
          <a:xfrm>
            <a:off x="2913543" y="1508804"/>
            <a:ext cx="6364910" cy="1107996"/>
          </a:xfrm>
          <a:prstGeom prst="rect">
            <a:avLst/>
          </a:prstGeom>
          <a:noFill/>
        </p:spPr>
        <p:txBody>
          <a:bodyPr wrap="square" rtlCol="0">
            <a:spAutoFit/>
          </a:bodyPr>
          <a:lstStyle/>
          <a:p>
            <a:pPr algn="ctr"/>
            <a:r>
              <a:rPr lang="en-US" sz="6600" b="1" dirty="0">
                <a:solidFill>
                  <a:srgbClr val="769AAE"/>
                </a:solidFill>
              </a:rPr>
              <a:t>Thank you!</a:t>
            </a:r>
          </a:p>
        </p:txBody>
      </p:sp>
      <p:pic>
        <p:nvPicPr>
          <p:cNvPr id="7" name="Picture 6">
            <a:extLst>
              <a:ext uri="{FF2B5EF4-FFF2-40B4-BE49-F238E27FC236}">
                <a16:creationId xmlns:a16="http://schemas.microsoft.com/office/drawing/2014/main" id="{0AB2A10F-29CE-47FA-A311-EE5A685F2D5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858000" y="5138980"/>
            <a:ext cx="1567055" cy="1022810"/>
          </a:xfrm>
          <a:prstGeom prst="rect">
            <a:avLst/>
          </a:prstGeom>
        </p:spPr>
      </p:pic>
      <p:sp>
        <p:nvSpPr>
          <p:cNvPr id="2" name="AutoShape 4" descr="Image result for kittelson and associates logo">
            <a:extLst>
              <a:ext uri="{FF2B5EF4-FFF2-40B4-BE49-F238E27FC236}">
                <a16:creationId xmlns:a16="http://schemas.microsoft.com/office/drawing/2014/main" id="{8916176B-24A7-4825-BC7D-57F3C2A0858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6" name="Picture 5">
            <a:extLst>
              <a:ext uri="{FF2B5EF4-FFF2-40B4-BE49-F238E27FC236}">
                <a16:creationId xmlns:a16="http://schemas.microsoft.com/office/drawing/2014/main" id="{AD8A742F-307E-91A1-3FB0-A2B92EDB5C0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699500" y="4928764"/>
            <a:ext cx="2768400" cy="1443242"/>
          </a:xfrm>
          <a:prstGeom prst="rect">
            <a:avLst/>
          </a:prstGeom>
        </p:spPr>
      </p:pic>
      <p:sp>
        <p:nvSpPr>
          <p:cNvPr id="3" name="Slide Number Placeholder 2">
            <a:extLst>
              <a:ext uri="{FF2B5EF4-FFF2-40B4-BE49-F238E27FC236}">
                <a16:creationId xmlns:a16="http://schemas.microsoft.com/office/drawing/2014/main" id="{891F8F59-5B28-B4CC-EEC2-6ECD0C04BF5A}"/>
              </a:ext>
            </a:extLst>
          </p:cNvPr>
          <p:cNvSpPr>
            <a:spLocks noGrp="1"/>
          </p:cNvSpPr>
          <p:nvPr>
            <p:ph type="sldNum" sz="quarter" idx="12"/>
          </p:nvPr>
        </p:nvSpPr>
        <p:spPr/>
        <p:txBody>
          <a:bodyPr/>
          <a:lstStyle/>
          <a:p>
            <a:fld id="{C63A5F1C-8267-42C6-BF4A-E2B39A718BCD}" type="slidenum">
              <a:rPr lang="en-US" smtClean="0"/>
              <a:t>32</a:t>
            </a:fld>
            <a:endParaRPr lang="en-US" dirty="0"/>
          </a:p>
        </p:txBody>
      </p:sp>
    </p:spTree>
    <p:extLst>
      <p:ext uri="{BB962C8B-B14F-4D97-AF65-F5344CB8AC3E}">
        <p14:creationId xmlns:p14="http://schemas.microsoft.com/office/powerpoint/2010/main" val="2764698586"/>
      </p:ext>
    </p:extLst>
  </p:cSld>
  <p:clrMapOvr>
    <a:masterClrMapping/>
  </p:clrMapOvr>
</p:sld>
</file>

<file path=ppt/theme/theme1.xml><?xml version="1.0" encoding="utf-8"?>
<a:theme xmlns:a="http://schemas.openxmlformats.org/drawingml/2006/main" name="Canby Concept Theme">
  <a:themeElements>
    <a:clrScheme name="Canby UGB">
      <a:dk1>
        <a:sysClr val="windowText" lastClr="000000"/>
      </a:dk1>
      <a:lt1>
        <a:sysClr val="window" lastClr="FFFFFF"/>
      </a:lt1>
      <a:dk2>
        <a:srgbClr val="000000"/>
      </a:dk2>
      <a:lt2>
        <a:srgbClr val="FFFFFF"/>
      </a:lt2>
      <a:accent1>
        <a:srgbClr val="D86B3A"/>
      </a:accent1>
      <a:accent2>
        <a:srgbClr val="EB9119"/>
      </a:accent2>
      <a:accent3>
        <a:srgbClr val="E99417"/>
      </a:accent3>
      <a:accent4>
        <a:srgbClr val="AC6E8B"/>
      </a:accent4>
      <a:accent5>
        <a:srgbClr val="722A16"/>
      </a:accent5>
      <a:accent6>
        <a:srgbClr val="722A16"/>
      </a:accent6>
      <a:hlink>
        <a:srgbClr val="23141B"/>
      </a:hlink>
      <a:folHlink>
        <a:srgbClr val="604F64"/>
      </a:folHlink>
    </a:clrScheme>
    <a:fontScheme name="Canby Font">
      <a:majorFont>
        <a:latin typeface="Bookman Old Style"/>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34029</TotalTime>
  <Words>1799</Words>
  <Application>Microsoft Office PowerPoint</Application>
  <PresentationFormat>Widescreen</PresentationFormat>
  <Paragraphs>319</Paragraphs>
  <Slides>32</Slides>
  <Notes>24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Arial</vt:lpstr>
      <vt:lpstr>Bookman Old Style</vt:lpstr>
      <vt:lpstr>Calibri</vt:lpstr>
      <vt:lpstr>Canby Concept Theme</vt:lpstr>
      <vt:lpstr>PowerPoint Presentation</vt:lpstr>
      <vt:lpstr>Staff Report Findings</vt:lpstr>
      <vt:lpstr>Staff Report Findings</vt:lpstr>
      <vt:lpstr>Staff Report Findings</vt:lpstr>
      <vt:lpstr>Staff Report Findings</vt:lpstr>
      <vt:lpstr>UGB Amendment Adoption Schedule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Subarea 1a Proposed Boundary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Anais Mathez</dc:creator>
  <cp:lastModifiedBy>Don Hardy</cp:lastModifiedBy>
  <cp:revision>382</cp:revision>
  <cp:lastPrinted>2023-10-17T21:10:17Z</cp:lastPrinted>
  <dcterms:created xsi:type="dcterms:W3CDTF">2019-05-13T21:24:48Z</dcterms:created>
  <dcterms:modified xsi:type="dcterms:W3CDTF">2026-09-11T19:12:29Z</dcterms:modified>
</cp:coreProperties>
</file>